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4.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5.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6.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7.xml" ContentType="application/vnd.openxmlformats-officedocument.themeOverride+xml"/>
  <Override PartName="/ppt/notesSlides/notesSlide21.xml" ContentType="application/vnd.openxmlformats-officedocument.presentationml.notesSlide+xml"/>
  <Override PartName="/ppt/theme/themeOverride8.xml" ContentType="application/vnd.openxmlformats-officedocument.themeOverr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heme/themeOverride9.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0.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heme/themeOverride11.xml" ContentType="application/vnd.openxmlformats-officedocument.themeOverr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6"/>
  </p:notesMasterIdLst>
  <p:handoutMasterIdLst>
    <p:handoutMasterId r:id="rId37"/>
  </p:handoutMasterIdLst>
  <p:sldIdLst>
    <p:sldId id="637" r:id="rId2"/>
    <p:sldId id="469" r:id="rId3"/>
    <p:sldId id="257" r:id="rId4"/>
    <p:sldId id="433" r:id="rId5"/>
    <p:sldId id="682" r:id="rId6"/>
    <p:sldId id="425" r:id="rId7"/>
    <p:sldId id="688" r:id="rId8"/>
    <p:sldId id="690" r:id="rId9"/>
    <p:sldId id="687" r:id="rId10"/>
    <p:sldId id="685" r:id="rId11"/>
    <p:sldId id="691" r:id="rId12"/>
    <p:sldId id="692" r:id="rId13"/>
    <p:sldId id="681" r:id="rId14"/>
    <p:sldId id="693" r:id="rId15"/>
    <p:sldId id="705" r:id="rId16"/>
    <p:sldId id="636" r:id="rId17"/>
    <p:sldId id="677" r:id="rId18"/>
    <p:sldId id="575" r:id="rId19"/>
    <p:sldId id="578" r:id="rId20"/>
    <p:sldId id="602" r:id="rId21"/>
    <p:sldId id="611" r:id="rId22"/>
    <p:sldId id="704" r:id="rId23"/>
    <p:sldId id="627" r:id="rId24"/>
    <p:sldId id="699" r:id="rId25"/>
    <p:sldId id="706" r:id="rId26"/>
    <p:sldId id="703" r:id="rId27"/>
    <p:sldId id="707" r:id="rId28"/>
    <p:sldId id="708" r:id="rId29"/>
    <p:sldId id="709" r:id="rId30"/>
    <p:sldId id="710" r:id="rId31"/>
    <p:sldId id="540" r:id="rId32"/>
    <p:sldId id="663" r:id="rId33"/>
    <p:sldId id="340" r:id="rId34"/>
    <p:sldId id="416" r:id="rId35"/>
  </p:sldIdLst>
  <p:sldSz cx="9144000" cy="6858000" type="screen4x3"/>
  <p:notesSz cx="6858000" cy="9144000"/>
  <p:embeddedFontLst>
    <p:embeddedFont>
      <p:font typeface="Wingdings 2" panose="05020102010507070707" pitchFamily="18" charset="2"/>
      <p:regular r:id="rId38"/>
    </p:embeddedFont>
    <p:embeddedFont>
      <p:font typeface="黑体" panose="02010609060101010101" pitchFamily="49" charset="-122"/>
      <p:regular r:id="rId39"/>
    </p:embeddedFont>
    <p:embeddedFont>
      <p:font typeface="隶书" panose="02010509060101010101" pitchFamily="49" charset="-122"/>
      <p:regular r:id="rId40"/>
    </p:embeddedFont>
    <p:embeddedFont>
      <p:font typeface="Monotype Sorts" panose="05000000000000000000" pitchFamily="2" charset="2"/>
      <p:regular r:id="rId41"/>
    </p:embeddedFont>
    <p:embeddedFont>
      <p:font typeface="Book Antiqua" panose="02040602050305030304" pitchFamily="18" charset="0"/>
      <p:regular r:id="rId42"/>
      <p:bold r:id="rId43"/>
      <p:italic r:id="rId44"/>
      <p:boldItalic r:id="rId45"/>
    </p:embeddedFont>
  </p:embeddedFontLst>
  <p:kinsoku lang="zh-CN" invalStChars="!),.:;?]}、。—ˇ¨〃々—～‖…’”〕〉》」』〗】∶！＂＇），．：；？］｀｜｝·" invalEndChars="([{‘“〔〈《「『〖【（［｛．·"/>
  <p:defaultTextStyle>
    <a:defPPr>
      <a:defRPr lang="zh-CN"/>
    </a:defPPr>
    <a:lvl1pPr algn="l" rtl="0" eaLnBrk="0" fontAlgn="base" hangingPunct="0">
      <a:spcBef>
        <a:spcPct val="0"/>
      </a:spcBef>
      <a:spcAft>
        <a:spcPct val="0"/>
      </a:spcAft>
      <a:defRPr kumimoji="1" sz="3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umimoji="1" sz="3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umimoji="1" sz="3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umimoji="1" sz="3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umimoji="1" sz="3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umimoji="1" sz="32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umimoji="1" sz="32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umimoji="1" sz="32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umimoji="1" sz="32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1D3E4"/>
    <a:srgbClr val="FFFF9B"/>
    <a:srgbClr val="C747B2"/>
    <a:srgbClr val="DE94D2"/>
    <a:srgbClr val="FFFFB9"/>
    <a:srgbClr val="FFFFCD"/>
    <a:srgbClr val="FFC673"/>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344" autoAdjust="0"/>
    <p:restoredTop sz="94614" autoAdjust="0"/>
  </p:normalViewPr>
  <p:slideViewPr>
    <p:cSldViewPr>
      <p:cViewPr>
        <p:scale>
          <a:sx n="52" d="100"/>
          <a:sy n="52" d="100"/>
        </p:scale>
        <p:origin x="826"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38" d="100"/>
          <a:sy n="38" d="100"/>
        </p:scale>
        <p:origin x="-1524"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emf"/><Relationship Id="rId4"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 Id="rId4"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image" Target="../media/image14.emf"/><Relationship Id="rId4"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image" Target="../media/image2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ChangeArrowheads="1"/>
          </p:cNvSpPr>
          <p:nvPr/>
        </p:nvSpPr>
        <p:spPr bwMode="auto">
          <a:xfrm>
            <a:off x="469900" y="850900"/>
            <a:ext cx="2794000" cy="21082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5" name="Rectangle 3"/>
          <p:cNvSpPr>
            <a:spLocks noChangeArrowheads="1"/>
          </p:cNvSpPr>
          <p:nvPr/>
        </p:nvSpPr>
        <p:spPr bwMode="auto">
          <a:xfrm>
            <a:off x="469900" y="3517900"/>
            <a:ext cx="2794000" cy="21082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6" name="Rectangle 4"/>
          <p:cNvSpPr>
            <a:spLocks noChangeArrowheads="1"/>
          </p:cNvSpPr>
          <p:nvPr/>
        </p:nvSpPr>
        <p:spPr bwMode="auto">
          <a:xfrm>
            <a:off x="469900" y="6184900"/>
            <a:ext cx="2794000" cy="21082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7" name="Line 5"/>
          <p:cNvSpPr>
            <a:spLocks noChangeShapeType="1"/>
          </p:cNvSpPr>
          <p:nvPr/>
        </p:nvSpPr>
        <p:spPr bwMode="auto">
          <a:xfrm>
            <a:off x="3663950" y="1143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8" name="Line 6"/>
          <p:cNvSpPr>
            <a:spLocks noChangeShapeType="1"/>
          </p:cNvSpPr>
          <p:nvPr/>
        </p:nvSpPr>
        <p:spPr bwMode="auto">
          <a:xfrm>
            <a:off x="3663950" y="1447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9" name="Line 7"/>
          <p:cNvSpPr>
            <a:spLocks noChangeShapeType="1"/>
          </p:cNvSpPr>
          <p:nvPr/>
        </p:nvSpPr>
        <p:spPr bwMode="auto">
          <a:xfrm>
            <a:off x="3663950" y="20574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0" name="Line 8"/>
          <p:cNvSpPr>
            <a:spLocks noChangeShapeType="1"/>
          </p:cNvSpPr>
          <p:nvPr/>
        </p:nvSpPr>
        <p:spPr bwMode="auto">
          <a:xfrm>
            <a:off x="3663950" y="2362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1" name="Line 9"/>
          <p:cNvSpPr>
            <a:spLocks noChangeShapeType="1"/>
          </p:cNvSpPr>
          <p:nvPr/>
        </p:nvSpPr>
        <p:spPr bwMode="auto">
          <a:xfrm>
            <a:off x="3663950" y="2667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2" name="Line 10"/>
          <p:cNvSpPr>
            <a:spLocks noChangeShapeType="1"/>
          </p:cNvSpPr>
          <p:nvPr/>
        </p:nvSpPr>
        <p:spPr bwMode="auto">
          <a:xfrm>
            <a:off x="3663950" y="2971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3" name="Line 11"/>
          <p:cNvSpPr>
            <a:spLocks noChangeShapeType="1"/>
          </p:cNvSpPr>
          <p:nvPr/>
        </p:nvSpPr>
        <p:spPr bwMode="auto">
          <a:xfrm>
            <a:off x="3663950" y="17526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4" name="Line 12"/>
          <p:cNvSpPr>
            <a:spLocks noChangeShapeType="1"/>
          </p:cNvSpPr>
          <p:nvPr/>
        </p:nvSpPr>
        <p:spPr bwMode="auto">
          <a:xfrm>
            <a:off x="3663950" y="838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5" name="Line 13"/>
          <p:cNvSpPr>
            <a:spLocks noChangeShapeType="1"/>
          </p:cNvSpPr>
          <p:nvPr/>
        </p:nvSpPr>
        <p:spPr bwMode="auto">
          <a:xfrm>
            <a:off x="3663950" y="3810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6" name="Line 14"/>
          <p:cNvSpPr>
            <a:spLocks noChangeShapeType="1"/>
          </p:cNvSpPr>
          <p:nvPr/>
        </p:nvSpPr>
        <p:spPr bwMode="auto">
          <a:xfrm>
            <a:off x="3663950" y="4114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7" name="Line 15"/>
          <p:cNvSpPr>
            <a:spLocks noChangeShapeType="1"/>
          </p:cNvSpPr>
          <p:nvPr/>
        </p:nvSpPr>
        <p:spPr bwMode="auto">
          <a:xfrm>
            <a:off x="3663950" y="47244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8" name="Line 16"/>
          <p:cNvSpPr>
            <a:spLocks noChangeShapeType="1"/>
          </p:cNvSpPr>
          <p:nvPr/>
        </p:nvSpPr>
        <p:spPr bwMode="auto">
          <a:xfrm>
            <a:off x="3663950" y="5029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89" name="Line 17"/>
          <p:cNvSpPr>
            <a:spLocks noChangeShapeType="1"/>
          </p:cNvSpPr>
          <p:nvPr/>
        </p:nvSpPr>
        <p:spPr bwMode="auto">
          <a:xfrm>
            <a:off x="3663950" y="5334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0" name="Line 18"/>
          <p:cNvSpPr>
            <a:spLocks noChangeShapeType="1"/>
          </p:cNvSpPr>
          <p:nvPr/>
        </p:nvSpPr>
        <p:spPr bwMode="auto">
          <a:xfrm>
            <a:off x="3663950" y="5638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1" name="Line 19"/>
          <p:cNvSpPr>
            <a:spLocks noChangeShapeType="1"/>
          </p:cNvSpPr>
          <p:nvPr/>
        </p:nvSpPr>
        <p:spPr bwMode="auto">
          <a:xfrm>
            <a:off x="3663950" y="44196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2" name="Line 20"/>
          <p:cNvSpPr>
            <a:spLocks noChangeShapeType="1"/>
          </p:cNvSpPr>
          <p:nvPr/>
        </p:nvSpPr>
        <p:spPr bwMode="auto">
          <a:xfrm>
            <a:off x="3663950" y="3505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3" name="Line 21"/>
          <p:cNvSpPr>
            <a:spLocks noChangeShapeType="1"/>
          </p:cNvSpPr>
          <p:nvPr/>
        </p:nvSpPr>
        <p:spPr bwMode="auto">
          <a:xfrm>
            <a:off x="3663950" y="6477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4" name="Line 22"/>
          <p:cNvSpPr>
            <a:spLocks noChangeShapeType="1"/>
          </p:cNvSpPr>
          <p:nvPr/>
        </p:nvSpPr>
        <p:spPr bwMode="auto">
          <a:xfrm>
            <a:off x="3663950" y="6781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5" name="Line 23"/>
          <p:cNvSpPr>
            <a:spLocks noChangeShapeType="1"/>
          </p:cNvSpPr>
          <p:nvPr/>
        </p:nvSpPr>
        <p:spPr bwMode="auto">
          <a:xfrm>
            <a:off x="3663950" y="73914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6" name="Line 24"/>
          <p:cNvSpPr>
            <a:spLocks noChangeShapeType="1"/>
          </p:cNvSpPr>
          <p:nvPr/>
        </p:nvSpPr>
        <p:spPr bwMode="auto">
          <a:xfrm>
            <a:off x="3663950" y="7696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7" name="Line 25"/>
          <p:cNvSpPr>
            <a:spLocks noChangeShapeType="1"/>
          </p:cNvSpPr>
          <p:nvPr/>
        </p:nvSpPr>
        <p:spPr bwMode="auto">
          <a:xfrm>
            <a:off x="3663950" y="80010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8" name="Line 26"/>
          <p:cNvSpPr>
            <a:spLocks noChangeShapeType="1"/>
          </p:cNvSpPr>
          <p:nvPr/>
        </p:nvSpPr>
        <p:spPr bwMode="auto">
          <a:xfrm>
            <a:off x="3663950" y="83058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99" name="Line 27"/>
          <p:cNvSpPr>
            <a:spLocks noChangeShapeType="1"/>
          </p:cNvSpPr>
          <p:nvPr/>
        </p:nvSpPr>
        <p:spPr bwMode="auto">
          <a:xfrm>
            <a:off x="3663950" y="70866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00" name="Line 28"/>
          <p:cNvSpPr>
            <a:spLocks noChangeShapeType="1"/>
          </p:cNvSpPr>
          <p:nvPr/>
        </p:nvSpPr>
        <p:spPr bwMode="auto">
          <a:xfrm>
            <a:off x="3663950" y="6172200"/>
            <a:ext cx="3111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01" name="Rectangle 29"/>
          <p:cNvSpPr>
            <a:spLocks noChangeArrowheads="1"/>
          </p:cNvSpPr>
          <p:nvPr/>
        </p:nvSpPr>
        <p:spPr bwMode="auto">
          <a:xfrm>
            <a:off x="76200" y="8823325"/>
            <a:ext cx="6705600"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02" name="Line 30"/>
          <p:cNvSpPr>
            <a:spLocks noChangeShapeType="1"/>
          </p:cNvSpPr>
          <p:nvPr/>
        </p:nvSpPr>
        <p:spPr bwMode="auto">
          <a:xfrm>
            <a:off x="469900" y="381000"/>
            <a:ext cx="62992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03" name="Line 31"/>
          <p:cNvSpPr>
            <a:spLocks noChangeShapeType="1"/>
          </p:cNvSpPr>
          <p:nvPr/>
        </p:nvSpPr>
        <p:spPr bwMode="auto">
          <a:xfrm>
            <a:off x="469900" y="8763000"/>
            <a:ext cx="62992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04" name="Rectangle 32"/>
          <p:cNvSpPr>
            <a:spLocks noChangeArrowheads="1"/>
          </p:cNvSpPr>
          <p:nvPr/>
        </p:nvSpPr>
        <p:spPr bwMode="auto">
          <a:xfrm>
            <a:off x="71438" y="8818563"/>
            <a:ext cx="6715125" cy="25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1pPr>
            <a:lvl2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2pPr>
            <a:lvl3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3pPr>
            <a:lvl4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4pPr>
            <a:lvl5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5pPr>
            <a:lvl6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6pPr>
            <a:lvl7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7pPr>
            <a:lvl8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8pPr>
            <a:lvl9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9pPr>
          </a:lstStyle>
          <a:p>
            <a:r>
              <a:rPr lang="en-US" altLang="zh-CN" sz="1000">
                <a:latin typeface="Arial" panose="020B0604020202020204" pitchFamily="34" charset="0"/>
              </a:rPr>
              <a:t>	Statistics, 7/e	?1997 Prentice-Hall, Inc.</a:t>
            </a:r>
          </a:p>
        </p:txBody>
      </p:sp>
      <p:sp>
        <p:nvSpPr>
          <p:cNvPr id="3105" name="Rectangle 33"/>
          <p:cNvSpPr>
            <a:spLocks noChangeArrowheads="1"/>
          </p:cNvSpPr>
          <p:nvPr/>
        </p:nvSpPr>
        <p:spPr bwMode="auto">
          <a:xfrm>
            <a:off x="71438" y="55563"/>
            <a:ext cx="6715125"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1pPr>
            <a:lvl2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2pPr>
            <a:lvl3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3pPr>
            <a:lvl4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4pPr>
            <a:lvl5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5pPr>
            <a:lvl6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6pPr>
            <a:lvl7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7pPr>
            <a:lvl8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8pPr>
            <a:lvl9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9pPr>
          </a:lstStyle>
          <a:p>
            <a:r>
              <a:rPr lang="en-US" altLang="zh-CN" sz="1200">
                <a:latin typeface="Arial" panose="020B0604020202020204" pitchFamily="34" charset="0"/>
              </a:rPr>
              <a:t>	Chapter 2	</a:t>
            </a:r>
            <a:r>
              <a:rPr lang="en-US" altLang="zh-CN" sz="1200" b="1">
                <a:latin typeface="Arial" panose="020B0604020202020204" pitchFamily="34" charset="0"/>
              </a:rPr>
              <a:t>Student Lecture Notes</a:t>
            </a:r>
            <a:r>
              <a:rPr lang="en-US" altLang="zh-CN" sz="1200">
                <a:latin typeface="Arial" panose="020B0604020202020204" pitchFamily="34" charset="0"/>
              </a:rPr>
              <a:t>	 2-</a:t>
            </a:r>
            <a:fld id="{22F97875-8E91-416F-9204-138B41AD7717}" type="slidenum">
              <a:rPr lang="en-US" altLang="zh-CN" sz="1200">
                <a:latin typeface="Arial" panose="020B0604020202020204" pitchFamily="34" charset="0"/>
              </a:rPr>
              <a:pPr/>
              <a:t>‹#›</a:t>
            </a:fld>
            <a:endParaRPr lang="en-US" altLang="zh-CN" sz="1200">
              <a:latin typeface="Arial" panose="020B0604020202020204" pitchFamily="34" charset="0"/>
            </a:endParaRPr>
          </a:p>
        </p:txBody>
      </p:sp>
    </p:spTree>
    <p:extLst>
      <p:ext uri="{BB962C8B-B14F-4D97-AF65-F5344CB8AC3E}">
        <p14:creationId xmlns:p14="http://schemas.microsoft.com/office/powerpoint/2010/main" val="8523625"/>
      </p:ext>
    </p:extLst>
  </p:cSld>
  <p:clrMap bg1="lt1" tx1="dk1" bg2="lt2" tx2="dk2" accent1="accent1" accent2="accent2" accent3="accent3" accent4="accent4" accent5="accent5" accent6="accent6" hlink="hlink" folHlink="folHlink"/>
</p:handoutMaster>
</file>

<file path=ppt/media/image23.png>
</file>

<file path=ppt/media/image24.png>
</file>

<file path=ppt/media/image25.png>
</file>

<file path=ppt/media/image26.png>
</file>

<file path=ppt/media/image27.png>
</file>

<file path=ppt/media/image2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14400" y="3276600"/>
            <a:ext cx="502920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t" anchorCtr="0" compatLnSpc="1">
            <a:prstTxWarp prst="textNoShape">
              <a:avLst/>
            </a:prstTxWarp>
          </a:bodyPr>
          <a:lstStyle/>
          <a:p>
            <a:pPr lvl="0"/>
            <a:r>
              <a:rPr lang="en-US" altLang="zh-CN" smtClean="0"/>
              <a:t>Click to edit Master notes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2051" name="Rectangle 3"/>
          <p:cNvSpPr>
            <a:spLocks noChangeArrowheads="1" noTextEdit="1"/>
          </p:cNvSpPr>
          <p:nvPr>
            <p:ph type="sldImg" idx="2"/>
          </p:nvPr>
        </p:nvSpPr>
        <p:spPr bwMode="auto">
          <a:xfrm>
            <a:off x="1911350" y="692150"/>
            <a:ext cx="3035300" cy="2273300"/>
          </a:xfrm>
          <a:prstGeom prst="rect">
            <a:avLst/>
          </a:prstGeom>
          <a:noFill/>
          <a:ln w="127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052" name="Line 4"/>
          <p:cNvSpPr>
            <a:spLocks noChangeShapeType="1"/>
          </p:cNvSpPr>
          <p:nvPr/>
        </p:nvSpPr>
        <p:spPr bwMode="auto">
          <a:xfrm>
            <a:off x="920750" y="35814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3" name="Line 5"/>
          <p:cNvSpPr>
            <a:spLocks noChangeShapeType="1"/>
          </p:cNvSpPr>
          <p:nvPr/>
        </p:nvSpPr>
        <p:spPr bwMode="auto">
          <a:xfrm>
            <a:off x="920750" y="38862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4" name="Line 6"/>
          <p:cNvSpPr>
            <a:spLocks noChangeShapeType="1"/>
          </p:cNvSpPr>
          <p:nvPr/>
        </p:nvSpPr>
        <p:spPr bwMode="auto">
          <a:xfrm>
            <a:off x="920750" y="41910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5" name="Line 7"/>
          <p:cNvSpPr>
            <a:spLocks noChangeShapeType="1"/>
          </p:cNvSpPr>
          <p:nvPr/>
        </p:nvSpPr>
        <p:spPr bwMode="auto">
          <a:xfrm>
            <a:off x="920750" y="44958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6" name="Line 8"/>
          <p:cNvSpPr>
            <a:spLocks noChangeShapeType="1"/>
          </p:cNvSpPr>
          <p:nvPr/>
        </p:nvSpPr>
        <p:spPr bwMode="auto">
          <a:xfrm>
            <a:off x="920750" y="48006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7" name="Line 9"/>
          <p:cNvSpPr>
            <a:spLocks noChangeShapeType="1"/>
          </p:cNvSpPr>
          <p:nvPr/>
        </p:nvSpPr>
        <p:spPr bwMode="auto">
          <a:xfrm>
            <a:off x="920750" y="51054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8" name="Line 10"/>
          <p:cNvSpPr>
            <a:spLocks noChangeShapeType="1"/>
          </p:cNvSpPr>
          <p:nvPr/>
        </p:nvSpPr>
        <p:spPr bwMode="auto">
          <a:xfrm>
            <a:off x="920750" y="51054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9" name="Line 11"/>
          <p:cNvSpPr>
            <a:spLocks noChangeShapeType="1"/>
          </p:cNvSpPr>
          <p:nvPr/>
        </p:nvSpPr>
        <p:spPr bwMode="auto">
          <a:xfrm>
            <a:off x="920750" y="54102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0" name="Line 12"/>
          <p:cNvSpPr>
            <a:spLocks noChangeShapeType="1"/>
          </p:cNvSpPr>
          <p:nvPr/>
        </p:nvSpPr>
        <p:spPr bwMode="auto">
          <a:xfrm>
            <a:off x="920750" y="57150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1" name="Line 13"/>
          <p:cNvSpPr>
            <a:spLocks noChangeShapeType="1"/>
          </p:cNvSpPr>
          <p:nvPr/>
        </p:nvSpPr>
        <p:spPr bwMode="auto">
          <a:xfrm>
            <a:off x="920750" y="60198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2" name="Line 14"/>
          <p:cNvSpPr>
            <a:spLocks noChangeShapeType="1"/>
          </p:cNvSpPr>
          <p:nvPr/>
        </p:nvSpPr>
        <p:spPr bwMode="auto">
          <a:xfrm>
            <a:off x="920750" y="63246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3" name="Line 15"/>
          <p:cNvSpPr>
            <a:spLocks noChangeShapeType="1"/>
          </p:cNvSpPr>
          <p:nvPr/>
        </p:nvSpPr>
        <p:spPr bwMode="auto">
          <a:xfrm>
            <a:off x="920750" y="66294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4" name="Line 16"/>
          <p:cNvSpPr>
            <a:spLocks noChangeShapeType="1"/>
          </p:cNvSpPr>
          <p:nvPr/>
        </p:nvSpPr>
        <p:spPr bwMode="auto">
          <a:xfrm>
            <a:off x="920750" y="69342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5" name="Line 17"/>
          <p:cNvSpPr>
            <a:spLocks noChangeShapeType="1"/>
          </p:cNvSpPr>
          <p:nvPr/>
        </p:nvSpPr>
        <p:spPr bwMode="auto">
          <a:xfrm>
            <a:off x="920750" y="72390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6" name="Line 18"/>
          <p:cNvSpPr>
            <a:spLocks noChangeShapeType="1"/>
          </p:cNvSpPr>
          <p:nvPr/>
        </p:nvSpPr>
        <p:spPr bwMode="auto">
          <a:xfrm>
            <a:off x="920750" y="75438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7" name="Line 19"/>
          <p:cNvSpPr>
            <a:spLocks noChangeShapeType="1"/>
          </p:cNvSpPr>
          <p:nvPr/>
        </p:nvSpPr>
        <p:spPr bwMode="auto">
          <a:xfrm>
            <a:off x="920750" y="78486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8" name="Line 20"/>
          <p:cNvSpPr>
            <a:spLocks noChangeShapeType="1"/>
          </p:cNvSpPr>
          <p:nvPr/>
        </p:nvSpPr>
        <p:spPr bwMode="auto">
          <a:xfrm>
            <a:off x="920750" y="81534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69" name="Line 21"/>
          <p:cNvSpPr>
            <a:spLocks noChangeShapeType="1"/>
          </p:cNvSpPr>
          <p:nvPr/>
        </p:nvSpPr>
        <p:spPr bwMode="auto">
          <a:xfrm>
            <a:off x="920750" y="8458200"/>
            <a:ext cx="5016500" cy="0"/>
          </a:xfrm>
          <a:prstGeom prst="line">
            <a:avLst/>
          </a:prstGeom>
          <a:noFill/>
          <a:ln w="12700">
            <a:solidFill>
              <a:schemeClr val="fo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0" name="Line 22"/>
          <p:cNvSpPr>
            <a:spLocks noChangeShapeType="1"/>
          </p:cNvSpPr>
          <p:nvPr/>
        </p:nvSpPr>
        <p:spPr bwMode="auto">
          <a:xfrm>
            <a:off x="165100" y="381000"/>
            <a:ext cx="65278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1" name="Rectangle 23"/>
          <p:cNvSpPr>
            <a:spLocks noChangeArrowheads="1"/>
          </p:cNvSpPr>
          <p:nvPr/>
        </p:nvSpPr>
        <p:spPr bwMode="auto">
          <a:xfrm>
            <a:off x="71438" y="8818563"/>
            <a:ext cx="6715125" cy="25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1pPr>
            <a:lvl2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2pPr>
            <a:lvl3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3pPr>
            <a:lvl4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4pPr>
            <a:lvl5pPr>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5pPr>
            <a:lvl6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6pPr>
            <a:lvl7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7pPr>
            <a:lvl8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8pPr>
            <a:lvl9pPr fontAlgn="base">
              <a:spcBef>
                <a:spcPct val="0"/>
              </a:spcBef>
              <a:spcAft>
                <a:spcPct val="0"/>
              </a:spcAft>
              <a:tabLst>
                <a:tab pos="285750" algn="l"/>
                <a:tab pos="6457950" algn="r"/>
              </a:tabLst>
              <a:defRPr kumimoji="1" sz="2400">
                <a:solidFill>
                  <a:schemeClr val="tx1"/>
                </a:solidFill>
                <a:latin typeface="Times New Roman" panose="02020603050405020304" pitchFamily="18" charset="0"/>
                <a:ea typeface="宋体" panose="02010600030101010101" pitchFamily="2" charset="-122"/>
              </a:defRPr>
            </a:lvl9pPr>
          </a:lstStyle>
          <a:p>
            <a:r>
              <a:rPr lang="en-US" altLang="zh-CN" sz="1000">
                <a:latin typeface="Arial" panose="020B0604020202020204" pitchFamily="34" charset="0"/>
              </a:rPr>
              <a:t>	Statistics, 7/e	?1997 Prentice-Hall, Inc.</a:t>
            </a:r>
          </a:p>
        </p:txBody>
      </p:sp>
      <p:sp>
        <p:nvSpPr>
          <p:cNvPr id="2072" name="Line 24"/>
          <p:cNvSpPr>
            <a:spLocks noChangeShapeType="1"/>
          </p:cNvSpPr>
          <p:nvPr/>
        </p:nvSpPr>
        <p:spPr bwMode="auto">
          <a:xfrm>
            <a:off x="165100" y="8763000"/>
            <a:ext cx="65278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73" name="Rectangle 25"/>
          <p:cNvSpPr>
            <a:spLocks noChangeArrowheads="1"/>
          </p:cNvSpPr>
          <p:nvPr/>
        </p:nvSpPr>
        <p:spPr bwMode="auto">
          <a:xfrm>
            <a:off x="71438" y="55563"/>
            <a:ext cx="6715125" cy="271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1pPr>
            <a:lvl2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2pPr>
            <a:lvl3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3pPr>
            <a:lvl4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4pPr>
            <a:lvl5pPr>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5pPr>
            <a:lvl6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6pPr>
            <a:lvl7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7pPr>
            <a:lvl8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8pPr>
            <a:lvl9pPr fontAlgn="base">
              <a:spcBef>
                <a:spcPct val="0"/>
              </a:spcBef>
              <a:spcAft>
                <a:spcPct val="0"/>
              </a:spcAft>
              <a:tabLst>
                <a:tab pos="285750" algn="l"/>
                <a:tab pos="3257550" algn="ctr"/>
                <a:tab pos="6457950" algn="r"/>
              </a:tabLst>
              <a:defRPr kumimoji="1" sz="2400">
                <a:solidFill>
                  <a:schemeClr val="tx1"/>
                </a:solidFill>
                <a:latin typeface="Times New Roman" panose="02020603050405020304" pitchFamily="18" charset="0"/>
                <a:ea typeface="宋体" panose="02010600030101010101" pitchFamily="2" charset="-122"/>
              </a:defRPr>
            </a:lvl9pPr>
          </a:lstStyle>
          <a:p>
            <a:r>
              <a:rPr lang="en-US" altLang="zh-CN" sz="1200">
                <a:latin typeface="Arial" panose="020B0604020202020204" pitchFamily="34" charset="0"/>
              </a:rPr>
              <a:t>	Chapter 2	</a:t>
            </a:r>
            <a:r>
              <a:rPr lang="en-US" altLang="zh-CN" sz="1200" b="1">
                <a:latin typeface="Arial" panose="020B0604020202020204" pitchFamily="34" charset="0"/>
              </a:rPr>
              <a:t>Instructor Notes</a:t>
            </a:r>
            <a:r>
              <a:rPr lang="en-US" altLang="zh-CN" sz="1200">
                <a:latin typeface="Arial" panose="020B0604020202020204" pitchFamily="34" charset="0"/>
              </a:rPr>
              <a:t>	2-</a:t>
            </a:r>
            <a:fld id="{AB09B8B9-5708-41DC-8D9A-26CB966C572F}" type="slidenum">
              <a:rPr lang="en-US" altLang="zh-CN" sz="1200">
                <a:latin typeface="Arial" panose="020B0604020202020204" pitchFamily="34" charset="0"/>
              </a:rPr>
              <a:pPr/>
              <a:t>‹#›</a:t>
            </a:fld>
            <a:endParaRPr lang="en-US" altLang="zh-CN" sz="1200">
              <a:latin typeface="Arial" panose="020B0604020202020204" pitchFamily="34" charset="0"/>
            </a:endParaRPr>
          </a:p>
        </p:txBody>
      </p:sp>
    </p:spTree>
    <p:extLst>
      <p:ext uri="{BB962C8B-B14F-4D97-AF65-F5344CB8AC3E}">
        <p14:creationId xmlns:p14="http://schemas.microsoft.com/office/powerpoint/2010/main" val="159536325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4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kumimoji="1" sz="14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kumimoji="1" sz="14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kumimoji="1" sz="14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kumimoji="1" sz="14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body" idx="1"/>
          </p:nvPr>
        </p:nvSpPr>
        <p:spPr>
          <a:ln/>
        </p:spPr>
        <p:txBody>
          <a:bodyPr/>
          <a:lstStyle/>
          <a:p>
            <a:endParaRPr lang="zh-CN" altLang="zh-CN"/>
          </a:p>
        </p:txBody>
      </p:sp>
      <p:sp>
        <p:nvSpPr>
          <p:cNvPr id="432131"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9585066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154"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45155"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3503485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346" name="Rectangle 2"/>
          <p:cNvSpPr>
            <a:spLocks noGrp="1" noChangeArrowheads="1"/>
          </p:cNvSpPr>
          <p:nvPr>
            <p:ph type="body" idx="1"/>
          </p:nvPr>
        </p:nvSpPr>
        <p:spPr>
          <a:ln/>
        </p:spPr>
        <p:txBody>
          <a:bodyPr/>
          <a:lstStyle/>
          <a:p>
            <a:endParaRPr lang="zh-CN" altLang="zh-CN"/>
          </a:p>
        </p:txBody>
      </p:sp>
      <p:sp>
        <p:nvSpPr>
          <p:cNvPr id="953347"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659857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Rectangle 2"/>
          <p:cNvSpPr>
            <a:spLocks noChangeArrowheads="1" noTextEdit="1"/>
          </p:cNvSpPr>
          <p:nvPr>
            <p:ph type="sldImg"/>
          </p:nvPr>
        </p:nvSpPr>
        <p:spPr>
          <a:xfrm>
            <a:off x="1912938" y="692150"/>
            <a:ext cx="3032125" cy="2273300"/>
          </a:xfrm>
          <a:ln cap="flat"/>
        </p:spPr>
      </p:sp>
      <p:sp>
        <p:nvSpPr>
          <p:cNvPr id="922627" name="Rectangle 3"/>
          <p:cNvSpPr>
            <a:spLocks noGrp="1" noChangeArrowheads="1"/>
          </p:cNvSpPr>
          <p:nvPr>
            <p:ph type="body" idx="1"/>
          </p:nvPr>
        </p:nvSpPr>
        <p:spPr>
          <a:ln/>
        </p:spPr>
        <p:txBody>
          <a:bodyPr/>
          <a:lstStyle/>
          <a:p>
            <a:endParaRPr lang="zh-CN" altLang="zh-CN"/>
          </a:p>
        </p:txBody>
      </p:sp>
    </p:spTree>
    <p:extLst>
      <p:ext uri="{BB962C8B-B14F-4D97-AF65-F5344CB8AC3E}">
        <p14:creationId xmlns:p14="http://schemas.microsoft.com/office/powerpoint/2010/main" val="294068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959491"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33319407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84067"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3451282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6"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820227"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3555584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0" name="Rectangle 2"/>
          <p:cNvSpPr>
            <a:spLocks noGrp="1" noChangeArrowheads="1"/>
          </p:cNvSpPr>
          <p:nvPr>
            <p:ph type="body" idx="1"/>
          </p:nvPr>
        </p:nvSpPr>
        <p:spPr>
          <a:ln/>
        </p:spPr>
        <p:txBody>
          <a:bodyPr/>
          <a:lstStyle/>
          <a:p>
            <a:endParaRPr lang="zh-CN" altLang="zh-CN"/>
          </a:p>
        </p:txBody>
      </p:sp>
      <p:sp>
        <p:nvSpPr>
          <p:cNvPr id="908291"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10230039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78"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664579"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20888493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3250"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693251"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37968559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750595"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2648827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body" idx="1"/>
          </p:nvPr>
        </p:nvSpPr>
        <p:spPr>
          <a:ln/>
        </p:spPr>
        <p:txBody>
          <a:bodyPr/>
          <a:lstStyle/>
          <a:p>
            <a:endParaRPr lang="zh-CN" altLang="zh-CN"/>
          </a:p>
        </p:txBody>
      </p:sp>
      <p:sp>
        <p:nvSpPr>
          <p:cNvPr id="7171"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1779742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769027"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33496513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2018" name="Rectangle 2"/>
          <p:cNvSpPr>
            <a:spLocks noChangeArrowheads="1" noTextEdit="1"/>
          </p:cNvSpPr>
          <p:nvPr>
            <p:ph type="sldImg"/>
          </p:nvPr>
        </p:nvSpPr>
        <p:spPr>
          <a:xfrm>
            <a:off x="1912938" y="692150"/>
            <a:ext cx="3032125" cy="2273300"/>
          </a:xfrm>
          <a:ln cap="flat"/>
        </p:spPr>
      </p:sp>
      <p:sp>
        <p:nvSpPr>
          <p:cNvPr id="982019" name="Rectangle 3"/>
          <p:cNvSpPr>
            <a:spLocks noGrp="1" noChangeArrowheads="1"/>
          </p:cNvSpPr>
          <p:nvPr>
            <p:ph type="body" idx="1"/>
          </p:nvPr>
        </p:nvSpPr>
        <p:spPr>
          <a:ln/>
        </p:spPr>
        <p:txBody>
          <a:bodyPr/>
          <a:lstStyle/>
          <a:p>
            <a:endParaRPr lang="zh-CN" altLang="zh-CN"/>
          </a:p>
        </p:txBody>
      </p:sp>
    </p:spTree>
    <p:extLst>
      <p:ext uri="{BB962C8B-B14F-4D97-AF65-F5344CB8AC3E}">
        <p14:creationId xmlns:p14="http://schemas.microsoft.com/office/powerpoint/2010/main" val="1882019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794"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801795"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25426450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Rectangle 2"/>
          <p:cNvSpPr>
            <a:spLocks noGrp="1" noChangeArrowheads="1"/>
          </p:cNvSpPr>
          <p:nvPr>
            <p:ph type="body" idx="1"/>
          </p:nvPr>
        </p:nvSpPr>
        <p:spPr>
          <a:ln/>
        </p:spPr>
        <p:txBody>
          <a:bodyPr/>
          <a:lstStyle/>
          <a:p>
            <a:endParaRPr lang="zh-CN" altLang="zh-CN"/>
          </a:p>
        </p:txBody>
      </p:sp>
      <p:sp>
        <p:nvSpPr>
          <p:cNvPr id="971779"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3031948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86115"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10770353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9970" name="Rectangle 2"/>
          <p:cNvSpPr>
            <a:spLocks noGrp="1" noChangeArrowheads="1"/>
          </p:cNvSpPr>
          <p:nvPr>
            <p:ph type="body" idx="1"/>
          </p:nvPr>
        </p:nvSpPr>
        <p:spPr>
          <a:ln/>
        </p:spPr>
        <p:txBody>
          <a:bodyPr/>
          <a:lstStyle/>
          <a:p>
            <a:endParaRPr lang="zh-CN" altLang="zh-CN"/>
          </a:p>
        </p:txBody>
      </p:sp>
      <p:sp>
        <p:nvSpPr>
          <p:cNvPr id="979971"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29295279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Rectangle 2"/>
          <p:cNvSpPr>
            <a:spLocks noGrp="1" noChangeArrowheads="1"/>
          </p:cNvSpPr>
          <p:nvPr>
            <p:ph type="body" idx="1"/>
          </p:nvPr>
        </p:nvSpPr>
        <p:spPr>
          <a:ln/>
        </p:spPr>
        <p:txBody>
          <a:bodyPr/>
          <a:lstStyle/>
          <a:p>
            <a:endParaRPr lang="zh-CN" altLang="zh-CN"/>
          </a:p>
        </p:txBody>
      </p:sp>
      <p:sp>
        <p:nvSpPr>
          <p:cNvPr id="988163"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3307740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Rectangle 2"/>
          <p:cNvSpPr>
            <a:spLocks noGrp="1" noChangeArrowheads="1"/>
          </p:cNvSpPr>
          <p:nvPr>
            <p:ph type="body" idx="1"/>
          </p:nvPr>
        </p:nvSpPr>
        <p:spPr>
          <a:ln/>
        </p:spPr>
        <p:txBody>
          <a:bodyPr/>
          <a:lstStyle/>
          <a:p>
            <a:endParaRPr lang="zh-CN" altLang="zh-CN"/>
          </a:p>
        </p:txBody>
      </p:sp>
      <p:sp>
        <p:nvSpPr>
          <p:cNvPr id="990211"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16346166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258" name="Rectangle 2"/>
          <p:cNvSpPr>
            <a:spLocks noGrp="1" noChangeArrowheads="1"/>
          </p:cNvSpPr>
          <p:nvPr>
            <p:ph type="body" idx="1"/>
          </p:nvPr>
        </p:nvSpPr>
        <p:spPr>
          <a:ln/>
        </p:spPr>
        <p:txBody>
          <a:bodyPr/>
          <a:lstStyle/>
          <a:p>
            <a:endParaRPr lang="zh-CN" altLang="zh-CN"/>
          </a:p>
        </p:txBody>
      </p:sp>
      <p:sp>
        <p:nvSpPr>
          <p:cNvPr id="992259"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38393821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Rectangle 2"/>
          <p:cNvSpPr>
            <a:spLocks noGrp="1" noChangeArrowheads="1"/>
          </p:cNvSpPr>
          <p:nvPr>
            <p:ph type="body" idx="1"/>
          </p:nvPr>
        </p:nvSpPr>
        <p:spPr>
          <a:ln/>
        </p:spPr>
        <p:txBody>
          <a:bodyPr/>
          <a:lstStyle/>
          <a:p>
            <a:endParaRPr lang="zh-CN" altLang="zh-CN"/>
          </a:p>
        </p:txBody>
      </p:sp>
      <p:sp>
        <p:nvSpPr>
          <p:cNvPr id="994307"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2337843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2"/>
          <p:cNvSpPr>
            <a:spLocks noChangeArrowheads="1" noTextEdit="1"/>
          </p:cNvSpPr>
          <p:nvPr>
            <p:ph type="sldImg"/>
          </p:nvPr>
        </p:nvSpPr>
        <p:spPr>
          <a:xfrm>
            <a:off x="1912938" y="692150"/>
            <a:ext cx="3032125" cy="2273300"/>
          </a:xfrm>
          <a:ln cap="flat"/>
        </p:spPr>
      </p:sp>
      <p:sp>
        <p:nvSpPr>
          <p:cNvPr id="347139" name="Rectangle 3"/>
          <p:cNvSpPr>
            <a:spLocks noGrp="1" noChangeArrowheads="1"/>
          </p:cNvSpPr>
          <p:nvPr>
            <p:ph type="body" idx="1"/>
          </p:nvPr>
        </p:nvSpPr>
        <p:spPr>
          <a:ln/>
        </p:spPr>
        <p:txBody>
          <a:bodyPr/>
          <a:lstStyle/>
          <a:p>
            <a:endParaRPr lang="zh-CN" altLang="zh-CN"/>
          </a:p>
        </p:txBody>
      </p:sp>
    </p:spTree>
    <p:extLst>
      <p:ext uri="{BB962C8B-B14F-4D97-AF65-F5344CB8AC3E}">
        <p14:creationId xmlns:p14="http://schemas.microsoft.com/office/powerpoint/2010/main" val="16767441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778"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87779"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8227334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Rectangle 2"/>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
        <p:nvSpPr>
          <p:cNvPr id="875523" name="Rectangle 3"/>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7130724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body" idx="1"/>
          </p:nvPr>
        </p:nvSpPr>
        <p:spPr>
          <a:ln/>
        </p:spPr>
        <p:txBody>
          <a:bodyPr/>
          <a:lstStyle/>
          <a:p>
            <a:endParaRPr lang="zh-CN" altLang="zh-CN"/>
          </a:p>
        </p:txBody>
      </p:sp>
      <p:sp>
        <p:nvSpPr>
          <p:cNvPr id="177155"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28951687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1026"/>
          <p:cNvSpPr>
            <a:spLocks noGrp="1" noChangeArrowheads="1"/>
          </p:cNvSpPr>
          <p:nvPr>
            <p:ph type="body" idx="1"/>
          </p:nvPr>
        </p:nvSpPr>
        <p:spPr>
          <a:ln/>
        </p:spPr>
        <p:txBody>
          <a:bodyPr/>
          <a:lstStyle/>
          <a:p>
            <a:endParaRPr lang="zh-CN" altLang="zh-CN"/>
          </a:p>
        </p:txBody>
      </p:sp>
      <p:sp>
        <p:nvSpPr>
          <p:cNvPr id="305155" name="Rectangle 1027"/>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33311813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674"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24675"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3427373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2"/>
          <p:cNvSpPr>
            <a:spLocks noGrp="1" noChangeArrowheads="1"/>
          </p:cNvSpPr>
          <p:nvPr>
            <p:ph type="body" idx="1"/>
          </p:nvPr>
        </p:nvSpPr>
        <p:spPr>
          <a:ln/>
        </p:spPr>
        <p:txBody>
          <a:bodyPr/>
          <a:lstStyle/>
          <a:p>
            <a:endParaRPr lang="zh-CN" altLang="zh-CN"/>
          </a:p>
        </p:txBody>
      </p:sp>
      <p:sp>
        <p:nvSpPr>
          <p:cNvPr id="322563"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148176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010" name="Rectangle 2"/>
          <p:cNvSpPr>
            <a:spLocks noChangeArrowheads="1"/>
          </p:cNvSpPr>
          <p:nvPr>
            <p:ph type="sldImg"/>
          </p:nvPr>
        </p:nvSpPr>
        <p:spPr bwMode="auto">
          <a:xfrm>
            <a:off x="1912938" y="692150"/>
            <a:ext cx="3032125" cy="2273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39011" name="Rectangle 3"/>
          <p:cNvSpPr>
            <a:spLocks noChangeArrowheads="1"/>
          </p:cNvSpPr>
          <p:nvPr>
            <p:ph type="body" idx="1"/>
          </p:nvPr>
        </p:nvSpPr>
        <p:spPr bwMode="auto">
          <a:xfrm>
            <a:off x="914400" y="3276600"/>
            <a:ext cx="5029200" cy="5181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zh-CN" altLang="zh-CN"/>
          </a:p>
        </p:txBody>
      </p:sp>
    </p:spTree>
    <p:extLst>
      <p:ext uri="{BB962C8B-B14F-4D97-AF65-F5344CB8AC3E}">
        <p14:creationId xmlns:p14="http://schemas.microsoft.com/office/powerpoint/2010/main" val="147725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3106" name="Rectangle 2"/>
          <p:cNvSpPr>
            <a:spLocks noGrp="1" noChangeArrowheads="1"/>
          </p:cNvSpPr>
          <p:nvPr>
            <p:ph type="body" idx="1"/>
          </p:nvPr>
        </p:nvSpPr>
        <p:spPr>
          <a:ln/>
        </p:spPr>
        <p:txBody>
          <a:bodyPr/>
          <a:lstStyle/>
          <a:p>
            <a:endParaRPr lang="zh-CN" altLang="zh-CN"/>
          </a:p>
        </p:txBody>
      </p:sp>
      <p:sp>
        <p:nvSpPr>
          <p:cNvPr id="943107"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4094975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Rectangle 2"/>
          <p:cNvSpPr>
            <a:spLocks noGrp="1" noChangeArrowheads="1"/>
          </p:cNvSpPr>
          <p:nvPr>
            <p:ph type="body" idx="1"/>
          </p:nvPr>
        </p:nvSpPr>
        <p:spPr>
          <a:ln/>
        </p:spPr>
        <p:txBody>
          <a:bodyPr/>
          <a:lstStyle/>
          <a:p>
            <a:endParaRPr lang="zh-CN" altLang="zh-CN"/>
          </a:p>
        </p:txBody>
      </p:sp>
      <p:sp>
        <p:nvSpPr>
          <p:cNvPr id="936963"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3487657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2866" name="Rectangle 2"/>
          <p:cNvSpPr>
            <a:spLocks noGrp="1" noChangeArrowheads="1"/>
          </p:cNvSpPr>
          <p:nvPr>
            <p:ph type="body" idx="1"/>
          </p:nvPr>
        </p:nvSpPr>
        <p:spPr>
          <a:ln/>
        </p:spPr>
        <p:txBody>
          <a:bodyPr/>
          <a:lstStyle/>
          <a:p>
            <a:endParaRPr lang="zh-CN" altLang="zh-CN"/>
          </a:p>
        </p:txBody>
      </p:sp>
      <p:sp>
        <p:nvSpPr>
          <p:cNvPr id="932867" name="Rectangle 3"/>
          <p:cNvSpPr>
            <a:spLocks noChangeArrowheads="1" noTextEdit="1"/>
          </p:cNvSpPr>
          <p:nvPr>
            <p:ph type="sldImg"/>
          </p:nvPr>
        </p:nvSpPr>
        <p:spPr>
          <a:xfrm>
            <a:off x="1912938" y="692150"/>
            <a:ext cx="3032125" cy="2273300"/>
          </a:xfrm>
          <a:ln cap="flat"/>
        </p:spPr>
      </p:sp>
    </p:spTree>
    <p:extLst>
      <p:ext uri="{BB962C8B-B14F-4D97-AF65-F5344CB8AC3E}">
        <p14:creationId xmlns:p14="http://schemas.microsoft.com/office/powerpoint/2010/main" val="2400237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Tree>
    <p:extLst>
      <p:ext uri="{BB962C8B-B14F-4D97-AF65-F5344CB8AC3E}">
        <p14:creationId xmlns:p14="http://schemas.microsoft.com/office/powerpoint/2010/main" val="3313123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9524905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48450" y="304800"/>
            <a:ext cx="2038350" cy="5715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304800"/>
            <a:ext cx="5962650" cy="5715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235718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760668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Tree>
    <p:extLst>
      <p:ext uri="{BB962C8B-B14F-4D97-AF65-F5344CB8AC3E}">
        <p14:creationId xmlns:p14="http://schemas.microsoft.com/office/powerpoint/2010/main" val="1106103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905000"/>
            <a:ext cx="3848100" cy="4114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533900" y="1905000"/>
            <a:ext cx="3848100" cy="4114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755088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997897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523709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3349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257796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549474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Rectangle 3"/>
          <p:cNvSpPr>
            <a:spLocks noGrp="1" noChangeArrowheads="1"/>
          </p:cNvSpPr>
          <p:nvPr>
            <p:ph type="title"/>
          </p:nvPr>
        </p:nvSpPr>
        <p:spPr bwMode="auto">
          <a:xfrm>
            <a:off x="1905000" y="304800"/>
            <a:ext cx="6781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ctr" anchorCtr="1" compatLnSpc="1">
            <a:prstTxWarp prst="textNoShape">
              <a:avLst/>
            </a:prstTxWarp>
          </a:bodyPr>
          <a:lstStyle/>
          <a:p>
            <a:pPr lvl="0"/>
            <a:r>
              <a:rPr lang="en-US" altLang="zh-CN" smtClean="0"/>
              <a:t>Click to edit Master title</a:t>
            </a:r>
          </a:p>
        </p:txBody>
      </p:sp>
      <p:sp>
        <p:nvSpPr>
          <p:cNvPr id="1028" name="Rectangle 4"/>
          <p:cNvSpPr>
            <a:spLocks noGrp="1" noChangeArrowheads="1"/>
          </p:cNvSpPr>
          <p:nvPr>
            <p:ph type="body" idx="1"/>
          </p:nvPr>
        </p:nvSpPr>
        <p:spPr bwMode="auto">
          <a:xfrm>
            <a:off x="533400" y="1905000"/>
            <a:ext cx="78486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1029" name="Rectangle 5"/>
          <p:cNvSpPr>
            <a:spLocks noChangeArrowheads="1"/>
          </p:cNvSpPr>
          <p:nvPr/>
        </p:nvSpPr>
        <p:spPr bwMode="auto">
          <a:xfrm>
            <a:off x="0" y="1428750"/>
            <a:ext cx="9132888" cy="73025"/>
          </a:xfrm>
          <a:prstGeom prst="rect">
            <a:avLst/>
          </a:prstGeom>
          <a:solidFill>
            <a:schemeClr val="hlink"/>
          </a:solidFill>
          <a:ln>
            <a:noFill/>
          </a:ln>
          <a:effectLst>
            <a:outerShdw dist="77251" dir="567739" algn="ctr" rotWithShape="0">
              <a:srgbClr val="000000"/>
            </a:outerShdw>
          </a:effectLst>
          <a:extLst>
            <a:ext uri="{91240B29-F687-4F45-9708-019B960494DF}">
              <a14:hiddenLine xmlns:a14="http://schemas.microsoft.com/office/drawing/2010/main" w="12700">
                <a:solidFill>
                  <a:schemeClr val="tx1"/>
                </a:solidFill>
                <a:miter lim="800000"/>
                <a:headEnd/>
                <a:tailEnd/>
              </a14:hiddenLine>
            </a:ext>
          </a:extLst>
        </p:spPr>
        <p:txBody>
          <a:bodyPr wrap="none" anchor="ctr"/>
          <a:lstStyle/>
          <a:p>
            <a:endParaRPr lang="zh-CN" altLang="en-US"/>
          </a:p>
        </p:txBody>
      </p:sp>
      <p:sp>
        <p:nvSpPr>
          <p:cNvPr id="1030" name="Rectangle 6"/>
          <p:cNvSpPr>
            <a:spLocks noChangeArrowheads="1"/>
          </p:cNvSpPr>
          <p:nvPr/>
        </p:nvSpPr>
        <p:spPr bwMode="auto">
          <a:xfrm>
            <a:off x="0" y="1543050"/>
            <a:ext cx="9132888" cy="38100"/>
          </a:xfrm>
          <a:prstGeom prst="rect">
            <a:avLst/>
          </a:prstGeom>
          <a:solidFill>
            <a:srgbClr val="D989B8"/>
          </a:solidFill>
          <a:ln>
            <a:noFill/>
          </a:ln>
          <a:effectLst>
            <a:outerShdw dist="80322" dir="1106097" algn="ctr" rotWithShape="0">
              <a:srgbClr val="000000"/>
            </a:outerShdw>
          </a:effectLst>
          <a:extLst>
            <a:ext uri="{91240B29-F687-4F45-9708-019B960494DF}">
              <a14:hiddenLine xmlns:a14="http://schemas.microsoft.com/office/drawing/2010/main" w="12700">
                <a:solidFill>
                  <a:schemeClr val="tx1"/>
                </a:solidFill>
                <a:miter lim="800000"/>
                <a:headEnd/>
                <a:tailEnd/>
              </a14:hiddenLine>
            </a:ext>
          </a:extLst>
        </p:spPr>
        <p:txBody>
          <a:bodyPr wrap="none" anchor="ctr"/>
          <a:lstStyle/>
          <a:p>
            <a:endParaRPr lang="zh-CN" altLang="en-US"/>
          </a:p>
        </p:txBody>
      </p:sp>
      <p:sp>
        <p:nvSpPr>
          <p:cNvPr id="1031" name="Rectangle 7"/>
          <p:cNvSpPr>
            <a:spLocks noChangeArrowheads="1"/>
          </p:cNvSpPr>
          <p:nvPr/>
        </p:nvSpPr>
        <p:spPr bwMode="auto">
          <a:xfrm>
            <a:off x="533400" y="6172200"/>
            <a:ext cx="996950"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p>
            <a:r>
              <a:rPr lang="en-US" altLang="zh-CN" sz="200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rPr>
              <a:t>14 - </a:t>
            </a:r>
            <a:fld id="{FE0ED0C1-E138-4152-AF69-D2EDB1101373}" type="slidenum">
              <a:rPr lang="en-US" altLang="zh-CN" sz="200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rPr>
              <a:pPr/>
              <a:t>‹#›</a:t>
            </a:fld>
            <a:endParaRPr lang="en-US" altLang="zh-CN" sz="200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ndParaRPr>
          </a:p>
        </p:txBody>
      </p:sp>
      <p:sp>
        <p:nvSpPr>
          <p:cNvPr id="1043" name="Rectangle 19"/>
          <p:cNvSpPr>
            <a:spLocks noChangeArrowheads="1"/>
          </p:cNvSpPr>
          <p:nvPr userDrawn="1"/>
        </p:nvSpPr>
        <p:spPr bwMode="auto">
          <a:xfrm>
            <a:off x="5580063" y="6308725"/>
            <a:ext cx="331152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zh-CN" altLang="en-US" sz="140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作者：贾俊平，中国人民大学统计学院</a:t>
            </a:r>
            <a:endParaRPr lang="zh-CN" altLang="en-US"/>
          </a:p>
        </p:txBody>
      </p:sp>
      <p:sp>
        <p:nvSpPr>
          <p:cNvPr id="9" name="Rectangle 15"/>
          <p:cNvSpPr>
            <a:spLocks noChangeArrowheads="1"/>
          </p:cNvSpPr>
          <p:nvPr userDrawn="1"/>
        </p:nvSpPr>
        <p:spPr bwMode="auto">
          <a:xfrm>
            <a:off x="152400" y="104775"/>
            <a:ext cx="1752600" cy="1308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p>
            <a:pPr algn="ctr">
              <a:defRPr/>
            </a:pPr>
            <a:endParaRPr lang="en-US" altLang="zh-CN" sz="400" dirty="0">
              <a:effectLst>
                <a:outerShdw blurRad="38100" dist="38100" dir="2700000" algn="tl">
                  <a:srgbClr val="000000"/>
                </a:outerShdw>
              </a:effectLst>
              <a:ea typeface="黑体" panose="02010609060101010101" pitchFamily="49" charset="-122"/>
            </a:endParaRPr>
          </a:p>
          <a:p>
            <a:pPr algn="ctr">
              <a:defRPr/>
            </a:pPr>
            <a:r>
              <a:rPr lang="zh-CN" altLang="en-US" sz="3600" b="1" dirty="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统计学</a:t>
            </a:r>
            <a:r>
              <a:rPr lang="en-US" altLang="zh-CN" sz="2000" b="1" dirty="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STATISTICS</a:t>
            </a:r>
          </a:p>
          <a:p>
            <a:pPr algn="ctr">
              <a:defRPr/>
            </a:pPr>
            <a:r>
              <a:rPr lang="en-US" altLang="zh-CN" sz="2000" b="1" dirty="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a:t>
            </a:r>
            <a:r>
              <a:rPr lang="zh-CN" altLang="en-US" sz="2000" b="1" dirty="0" smtClean="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第</a:t>
            </a:r>
            <a:r>
              <a:rPr lang="en-US" altLang="zh-CN" sz="2000" b="1" dirty="0" smtClean="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7</a:t>
            </a:r>
            <a:r>
              <a:rPr lang="zh-CN" altLang="en-US" sz="2000" b="1" dirty="0" smtClean="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版</a:t>
            </a:r>
            <a:r>
              <a:rPr lang="en-US" altLang="zh-CN" sz="2000" b="1" dirty="0">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a:t>
            </a:r>
            <a:endParaRPr lang="en-US" altLang="zh-CN" dirty="0"/>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lnSpc>
          <a:spcPct val="95000"/>
        </a:lnSpc>
        <a:spcBef>
          <a:spcPct val="0"/>
        </a:spcBef>
        <a:spcAft>
          <a:spcPct val="0"/>
        </a:spcAft>
        <a:defRPr kumimoji="1" sz="4400" b="1" kern="1200">
          <a:solidFill>
            <a:srgbClr val="F0F0F0"/>
          </a:solidFill>
          <a:effectLst>
            <a:outerShdw blurRad="38100" dist="38100" dir="2700000" algn="tl">
              <a:srgbClr val="000000"/>
            </a:outerShdw>
          </a:effectLst>
          <a:latin typeface="+mj-lt"/>
          <a:ea typeface="+mj-ea"/>
          <a:cs typeface="+mj-cs"/>
        </a:defRPr>
      </a:lvl1pPr>
      <a:lvl2pPr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2pPr>
      <a:lvl3pPr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3pPr>
      <a:lvl4pPr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4pPr>
      <a:lvl5pPr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5pPr>
      <a:lvl6pPr marL="457200"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6pPr>
      <a:lvl7pPr marL="914400"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7pPr>
      <a:lvl8pPr marL="1371600"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8pPr>
      <a:lvl9pPr marL="1828800" algn="ctr" rtl="0"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9pPr>
    </p:titleStyle>
    <p:bodyStyle>
      <a:lvl1pPr marL="571500" indent="-571500" algn="l" rtl="0" eaLnBrk="0" fontAlgn="base" hangingPunct="0">
        <a:spcBef>
          <a:spcPct val="20000"/>
        </a:spcBef>
        <a:spcAft>
          <a:spcPct val="0"/>
        </a:spcAft>
        <a:defRPr kumimoji="1" sz="3200" kern="1200">
          <a:solidFill>
            <a:srgbClr val="F0F0F0"/>
          </a:solidFill>
          <a:effectLst>
            <a:outerShdw blurRad="38100" dist="38100" dir="2700000" algn="tl">
              <a:srgbClr val="000000"/>
            </a:outerShdw>
          </a:effectLst>
          <a:latin typeface="+mn-lt"/>
          <a:ea typeface="+mn-ea"/>
          <a:cs typeface="+mn-cs"/>
        </a:defRPr>
      </a:lvl1pPr>
      <a:lvl2pPr marL="971550" indent="-285750" algn="l" rtl="0" eaLnBrk="0" fontAlgn="base" hangingPunct="0">
        <a:spcBef>
          <a:spcPct val="20000"/>
        </a:spcBef>
        <a:spcAft>
          <a:spcPct val="0"/>
        </a:spcAft>
        <a:buClr>
          <a:schemeClr val="hlink"/>
        </a:buClr>
        <a:buSzPct val="65000"/>
        <a:buFont typeface="Wingdings" panose="05000000000000000000" pitchFamily="2" charset="2"/>
        <a:buChar char="n"/>
        <a:defRPr kumimoji="1" sz="2800" kern="1200">
          <a:solidFill>
            <a:srgbClr val="F0F0F0"/>
          </a:solidFill>
          <a:effectLst>
            <a:outerShdw blurRad="38100" dist="38100" dir="2700000" algn="tl">
              <a:srgbClr val="000000"/>
            </a:outerShdw>
          </a:effectLst>
          <a:latin typeface="+mn-lt"/>
          <a:ea typeface="+mn-ea"/>
          <a:cs typeface="+mn-cs"/>
        </a:defRPr>
      </a:lvl2pPr>
      <a:lvl3pPr marL="1314450" indent="-228600" algn="l" rtl="0" eaLnBrk="0" fontAlgn="base" hangingPunct="0">
        <a:spcBef>
          <a:spcPct val="20000"/>
        </a:spcBef>
        <a:spcAft>
          <a:spcPct val="0"/>
        </a:spcAft>
        <a:buClr>
          <a:schemeClr val="tx2"/>
        </a:buClr>
        <a:buSzPct val="65000"/>
        <a:buFont typeface="Wingdings" panose="05000000000000000000" pitchFamily="2" charset="2"/>
        <a:buChar char="l"/>
        <a:defRPr kumimoji="1" sz="2400" kern="1200">
          <a:solidFill>
            <a:srgbClr val="F0F0F0"/>
          </a:solidFill>
          <a:effectLst>
            <a:outerShdw blurRad="38100" dist="38100" dir="2700000" algn="tl">
              <a:srgbClr val="000000"/>
            </a:outerShdw>
          </a:effectLst>
          <a:latin typeface="+mn-lt"/>
          <a:ea typeface="+mn-ea"/>
          <a:cs typeface="+mn-cs"/>
        </a:defRPr>
      </a:lvl3pPr>
      <a:lvl4pPr marL="1657350" indent="-228600" algn="l" rtl="0" eaLnBrk="0" fontAlgn="base" hangingPunct="0">
        <a:spcBef>
          <a:spcPct val="20000"/>
        </a:spcBef>
        <a:spcAft>
          <a:spcPct val="0"/>
        </a:spcAft>
        <a:buClr>
          <a:schemeClr val="accent1"/>
        </a:buClr>
        <a:buSzPct val="65000"/>
        <a:buFont typeface="Monotype Sorts" panose="05000000000000000000" pitchFamily="2" charset="2"/>
        <a:buChar char="l"/>
        <a:defRPr kumimoji="1" sz="2000" kern="1200">
          <a:solidFill>
            <a:srgbClr val="F0F0F0"/>
          </a:solidFill>
          <a:effectLst>
            <a:outerShdw blurRad="38100" dist="38100" dir="2700000" algn="tl">
              <a:srgbClr val="000000"/>
            </a:outerShdw>
          </a:effectLst>
          <a:latin typeface="+mn-lt"/>
          <a:ea typeface="+mn-ea"/>
          <a:cs typeface="+mn-cs"/>
        </a:defRPr>
      </a:lvl4pPr>
      <a:lvl5pPr marL="2057400" indent="-228600" algn="l" rtl="0" eaLnBrk="0" fontAlgn="base" hangingPunct="0">
        <a:spcBef>
          <a:spcPct val="20000"/>
        </a:spcBef>
        <a:spcAft>
          <a:spcPct val="0"/>
        </a:spcAft>
        <a:buClr>
          <a:schemeClr val="folHlink"/>
        </a:buClr>
        <a:buSzPct val="100000"/>
        <a:buChar char="»"/>
        <a:defRPr kumimoji="1" sz="2000" kern="1200">
          <a:solidFill>
            <a:srgbClr val="F0F0F0"/>
          </a:solidFill>
          <a:effectLst>
            <a:outerShdw blurRad="38100" dist="38100" dir="2700000" algn="tl">
              <a:srgbClr val="000000"/>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13.xml"/><Relationship Id="rId7"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4.emf"/><Relationship Id="rId5" Type="http://schemas.openxmlformats.org/officeDocument/2006/relationships/image" Target="../media/image1.e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7" Type="http://schemas.openxmlformats.org/officeDocument/2006/relationships/image" Target="../media/image6.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6.bin"/><Relationship Id="rId5" Type="http://schemas.openxmlformats.org/officeDocument/2006/relationships/image" Target="../media/image5.emf"/><Relationship Id="rId4" Type="http://schemas.openxmlformats.org/officeDocument/2006/relationships/oleObject" Target="../embeddings/oleObject5.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8.e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8.bin"/><Relationship Id="rId5" Type="http://schemas.openxmlformats.org/officeDocument/2006/relationships/image" Target="../media/image7.emf"/><Relationship Id="rId4" Type="http://schemas.openxmlformats.org/officeDocument/2006/relationships/oleObject" Target="../embeddings/oleObject7.bin"/></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oleObject" Target="../embeddings/oleObject11.bin"/><Relationship Id="rId3" Type="http://schemas.openxmlformats.org/officeDocument/2006/relationships/notesSlide" Target="../notesSlides/notesSlide19.xml"/><Relationship Id="rId7" Type="http://schemas.openxmlformats.org/officeDocument/2006/relationships/image" Target="../media/image11.emf"/><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10.bin"/><Relationship Id="rId11" Type="http://schemas.openxmlformats.org/officeDocument/2006/relationships/image" Target="../media/image13.emf"/><Relationship Id="rId5" Type="http://schemas.openxmlformats.org/officeDocument/2006/relationships/image" Target="../media/image10.emf"/><Relationship Id="rId10" Type="http://schemas.openxmlformats.org/officeDocument/2006/relationships/oleObject" Target="../embeddings/oleObject12.bin"/><Relationship Id="rId4" Type="http://schemas.openxmlformats.org/officeDocument/2006/relationships/oleObject" Target="../embeddings/oleObject9.bin"/><Relationship Id="rId9" Type="http://schemas.openxmlformats.org/officeDocument/2006/relationships/image" Target="../media/image12.emf"/></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notesSlide" Target="../notesSlides/notesSlide20.xml"/><Relationship Id="rId7" Type="http://schemas.openxmlformats.org/officeDocument/2006/relationships/image" Target="../media/image15.emf"/><Relationship Id="rId2" Type="http://schemas.openxmlformats.org/officeDocument/2006/relationships/slideLayout" Target="../slideLayouts/slideLayout4.xml"/><Relationship Id="rId1" Type="http://schemas.openxmlformats.org/officeDocument/2006/relationships/vmlDrawing" Target="../drawings/vmlDrawing5.vml"/><Relationship Id="rId6" Type="http://schemas.openxmlformats.org/officeDocument/2006/relationships/oleObject" Target="../embeddings/oleObject14.bin"/><Relationship Id="rId11" Type="http://schemas.openxmlformats.org/officeDocument/2006/relationships/image" Target="../media/image17.emf"/><Relationship Id="rId5" Type="http://schemas.openxmlformats.org/officeDocument/2006/relationships/image" Target="../media/image14.emf"/><Relationship Id="rId10" Type="http://schemas.openxmlformats.org/officeDocument/2006/relationships/oleObject" Target="../embeddings/oleObject16.bin"/><Relationship Id="rId4" Type="http://schemas.openxmlformats.org/officeDocument/2006/relationships/oleObject" Target="../embeddings/oleObject13.bin"/><Relationship Id="rId9" Type="http://schemas.openxmlformats.org/officeDocument/2006/relationships/image" Target="../media/image16.em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hemeOverride" Target="../theme/themeOverride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19.e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8.bin"/><Relationship Id="rId5" Type="http://schemas.openxmlformats.org/officeDocument/2006/relationships/image" Target="../media/image18.emf"/><Relationship Id="rId4" Type="http://schemas.openxmlformats.org/officeDocument/2006/relationships/oleObject" Target="../embeddings/oleObject17.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hemeOverride" Target="../theme/themeOverride9.xml"/></Relationships>
</file>

<file path=ppt/slides/_rels/slide26.xml.rels><?xml version="1.0" encoding="UTF-8" standalone="yes"?>
<Relationships xmlns="http://schemas.openxmlformats.org/package/2006/relationships"><Relationship Id="rId8" Type="http://schemas.openxmlformats.org/officeDocument/2006/relationships/oleObject" Target="../embeddings/oleObject21.bin"/><Relationship Id="rId3" Type="http://schemas.openxmlformats.org/officeDocument/2006/relationships/notesSlide" Target="../notesSlides/notesSlide25.xml"/><Relationship Id="rId7" Type="http://schemas.openxmlformats.org/officeDocument/2006/relationships/image" Target="../media/image21.e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20.bin"/><Relationship Id="rId5" Type="http://schemas.openxmlformats.org/officeDocument/2006/relationships/image" Target="../media/image20.emf"/><Relationship Id="rId4" Type="http://schemas.openxmlformats.org/officeDocument/2006/relationships/oleObject" Target="../embeddings/oleObject19.bin"/><Relationship Id="rId9"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hemeOverride" Target="../theme/themeOverride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mlDrawing" Target="../drawings/vmlDrawing8.vml"/><Relationship Id="rId1" Type="http://schemas.openxmlformats.org/officeDocument/2006/relationships/themeOverride" Target="../theme/themeOverride11.xml"/><Relationship Id="rId6" Type="http://schemas.openxmlformats.org/officeDocument/2006/relationships/image" Target="../media/image28.wmf"/><Relationship Id="rId5" Type="http://schemas.openxmlformats.org/officeDocument/2006/relationships/oleObject" Target="../embeddings/oleObject22.bin"/><Relationship Id="rId4"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Rectangle 2"/>
          <p:cNvSpPr>
            <a:spLocks noGrp="1" noChangeArrowheads="1"/>
          </p:cNvSpPr>
          <p:nvPr>
            <p:ph type="ctrTitle"/>
          </p:nvPr>
        </p:nvSpPr>
        <p:spPr>
          <a:xfrm>
            <a:off x="1905000" y="304800"/>
            <a:ext cx="7010400" cy="1066800"/>
          </a:xfrm>
        </p:spPr>
        <p:txBody>
          <a:bodyPr anchor="ctr"/>
          <a:lstStyle/>
          <a:p>
            <a:r>
              <a:rPr lang="zh-CN" altLang="en-US" sz="4400">
                <a:solidFill>
                  <a:schemeClr val="tx1"/>
                </a:solidFill>
                <a:latin typeface="Arial" panose="020B0604020202020204" pitchFamily="34" charset="0"/>
              </a:rPr>
              <a:t>第 </a:t>
            </a:r>
            <a:r>
              <a:rPr lang="en-US" altLang="zh-CN" sz="4400">
                <a:solidFill>
                  <a:schemeClr val="tx1"/>
                </a:solidFill>
                <a:latin typeface="Arial" panose="020B0604020202020204" pitchFamily="34" charset="0"/>
              </a:rPr>
              <a:t>14 </a:t>
            </a:r>
            <a:r>
              <a:rPr lang="zh-CN" altLang="en-US" sz="4400">
                <a:solidFill>
                  <a:schemeClr val="tx1"/>
                </a:solidFill>
                <a:latin typeface="Arial" panose="020B0604020202020204" pitchFamily="34" charset="0"/>
              </a:rPr>
              <a:t>章    指数</a:t>
            </a:r>
          </a:p>
        </p:txBody>
      </p:sp>
      <p:grpSp>
        <p:nvGrpSpPr>
          <p:cNvPr id="821448" name="Group 200"/>
          <p:cNvGrpSpPr>
            <a:grpSpLocks/>
          </p:cNvGrpSpPr>
          <p:nvPr/>
        </p:nvGrpSpPr>
        <p:grpSpPr bwMode="auto">
          <a:xfrm>
            <a:off x="1371600" y="1600200"/>
            <a:ext cx="7543800" cy="4740275"/>
            <a:chOff x="864" y="1008"/>
            <a:chExt cx="4752" cy="2986"/>
          </a:xfrm>
        </p:grpSpPr>
        <p:sp>
          <p:nvSpPr>
            <p:cNvPr id="821449" name="Text Box 201"/>
            <p:cNvSpPr txBox="1">
              <a:spLocks noChangeArrowheads="1"/>
            </p:cNvSpPr>
            <p:nvPr/>
          </p:nvSpPr>
          <p:spPr bwMode="auto">
            <a:xfrm>
              <a:off x="3168" y="3456"/>
              <a:ext cx="2448" cy="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spcBef>
                  <a:spcPct val="50000"/>
                </a:spcBef>
              </a:pPr>
              <a:r>
                <a:rPr lang="zh-CN" altLang="en-US" sz="2000" b="1">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作者：中国人民大学统计学院</a:t>
              </a:r>
            </a:p>
            <a:p>
              <a:pPr algn="ctr">
                <a:spcBef>
                  <a:spcPct val="50000"/>
                </a:spcBef>
              </a:pPr>
              <a:r>
                <a:rPr lang="zh-CN" altLang="en-US" sz="2000" b="1">
                  <a:solidFill>
                    <a:schemeClr val="bg1"/>
                  </a:solidFill>
                  <a:effectDag name="">
                    <a:cont type="tree" name="">
                      <a:effect ref="fillLine"/>
                      <a:outerShdw dist="38100" dir="13500000" algn="br">
                        <a:srgbClr val="509DD2"/>
                      </a:outerShdw>
                    </a:cont>
                    <a:cont type="tree" name="">
                      <a:effect ref="fillLine"/>
                      <a:outerShdw dist="38100" dir="2700000" algn="tl">
                        <a:srgbClr val="063454"/>
                      </a:outerShdw>
                    </a:cont>
                    <a:effect ref="fillLine"/>
                  </a:effectDag>
                  <a:ea typeface="隶书" panose="02010509060101010101" pitchFamily="49" charset="-122"/>
                </a:rPr>
                <a:t>贾俊平</a:t>
              </a:r>
            </a:p>
          </p:txBody>
        </p:sp>
        <p:sp>
          <p:nvSpPr>
            <p:cNvPr id="821450" name="WordArt 202"/>
            <p:cNvSpPr>
              <a:spLocks noChangeArrowheads="1" noChangeShapeType="1" noTextEdit="1"/>
            </p:cNvSpPr>
            <p:nvPr/>
          </p:nvSpPr>
          <p:spPr bwMode="auto">
            <a:xfrm>
              <a:off x="864" y="1008"/>
              <a:ext cx="3840" cy="1929"/>
            </a:xfrm>
            <a:prstGeom prst="rect">
              <a:avLst/>
            </a:prstGeom>
            <a:extLst>
              <a:ext uri="{AF507438-7753-43E0-B8FC-AC1667EBCBE1}">
                <a14:hiddenEffects xmlns:a14="http://schemas.microsoft.com/office/drawing/2010/main">
                  <a:effectLst/>
                </a14:hiddenEffects>
              </a:ext>
            </a:extLst>
          </p:spPr>
          <p:txBody>
            <a:bodyPr wrap="none" fromWordArt="1">
              <a:prstTxWarp prst="textDeflate">
                <a:avLst>
                  <a:gd name="adj" fmla="val 26227"/>
                </a:avLst>
              </a:prstTxWarp>
            </a:bodyPr>
            <a:lstStyle/>
            <a:p>
              <a:pPr algn="ctr"/>
              <a:r>
                <a:rPr lang="en-US" altLang="zh-CN" sz="3600" kern="10">
                  <a:ln w="19050">
                    <a:solidFill>
                      <a:srgbClr val="00FFFF"/>
                    </a:solidFill>
                    <a:round/>
                    <a:headEnd/>
                    <a:tailEnd/>
                  </a:ln>
                  <a:solidFill>
                    <a:srgbClr val="FF0000"/>
                  </a:solidFill>
                  <a:latin typeface="宋体" panose="02010600030101010101" pitchFamily="2" charset="-122"/>
                </a:rPr>
                <a:t>PowerPoint</a:t>
              </a:r>
              <a:endParaRPr lang="zh-CN" altLang="en-US" sz="3600" kern="10">
                <a:ln w="19050">
                  <a:solidFill>
                    <a:srgbClr val="00FFFF"/>
                  </a:solidFill>
                  <a:round/>
                  <a:headEnd/>
                  <a:tailEnd/>
                </a:ln>
                <a:solidFill>
                  <a:srgbClr val="FF0000"/>
                </a:solidFill>
                <a:latin typeface="宋体" panose="02010600030101010101" pitchFamily="2" charset="-122"/>
              </a:endParaRPr>
            </a:p>
          </p:txBody>
        </p:sp>
        <p:grpSp>
          <p:nvGrpSpPr>
            <p:cNvPr id="821451" name="Group 203"/>
            <p:cNvGrpSpPr>
              <a:grpSpLocks/>
            </p:cNvGrpSpPr>
            <p:nvPr/>
          </p:nvGrpSpPr>
          <p:grpSpPr bwMode="auto">
            <a:xfrm>
              <a:off x="1926" y="2553"/>
              <a:ext cx="1905" cy="1335"/>
              <a:chOff x="1926" y="2553"/>
              <a:chExt cx="1905" cy="1335"/>
            </a:xfrm>
          </p:grpSpPr>
          <p:grpSp>
            <p:nvGrpSpPr>
              <p:cNvPr id="821452" name="Group 204"/>
              <p:cNvGrpSpPr>
                <a:grpSpLocks/>
              </p:cNvGrpSpPr>
              <p:nvPr/>
            </p:nvGrpSpPr>
            <p:grpSpPr bwMode="auto">
              <a:xfrm>
                <a:off x="2846" y="3144"/>
                <a:ext cx="985" cy="318"/>
                <a:chOff x="3038" y="3135"/>
                <a:chExt cx="985" cy="318"/>
              </a:xfrm>
            </p:grpSpPr>
            <p:sp>
              <p:nvSpPr>
                <p:cNvPr id="821453" name="Freeform 205"/>
                <p:cNvSpPr>
                  <a:spLocks/>
                </p:cNvSpPr>
                <p:nvPr/>
              </p:nvSpPr>
              <p:spPr bwMode="auto">
                <a:xfrm>
                  <a:off x="3038" y="3135"/>
                  <a:ext cx="565" cy="318"/>
                </a:xfrm>
                <a:custGeom>
                  <a:avLst/>
                  <a:gdLst>
                    <a:gd name="T0" fmla="*/ 1129 w 1129"/>
                    <a:gd name="T1" fmla="*/ 293 h 954"/>
                    <a:gd name="T2" fmla="*/ 1129 w 1129"/>
                    <a:gd name="T3" fmla="*/ 954 h 954"/>
                    <a:gd name="T4" fmla="*/ 0 w 1129"/>
                    <a:gd name="T5" fmla="*/ 467 h 954"/>
                    <a:gd name="T6" fmla="*/ 0 w 1129"/>
                    <a:gd name="T7" fmla="*/ 0 h 954"/>
                    <a:gd name="T8" fmla="*/ 1129 w 1129"/>
                    <a:gd name="T9" fmla="*/ 293 h 954"/>
                  </a:gdLst>
                  <a:ahLst/>
                  <a:cxnLst>
                    <a:cxn ang="0">
                      <a:pos x="T0" y="T1"/>
                    </a:cxn>
                    <a:cxn ang="0">
                      <a:pos x="T2" y="T3"/>
                    </a:cxn>
                    <a:cxn ang="0">
                      <a:pos x="T4" y="T5"/>
                    </a:cxn>
                    <a:cxn ang="0">
                      <a:pos x="T6" y="T7"/>
                    </a:cxn>
                    <a:cxn ang="0">
                      <a:pos x="T8" y="T9"/>
                    </a:cxn>
                  </a:cxnLst>
                  <a:rect l="0" t="0" r="r" b="b"/>
                  <a:pathLst>
                    <a:path w="1129" h="954">
                      <a:moveTo>
                        <a:pt x="1129" y="293"/>
                      </a:moveTo>
                      <a:lnTo>
                        <a:pt x="1129" y="954"/>
                      </a:lnTo>
                      <a:lnTo>
                        <a:pt x="0" y="467"/>
                      </a:lnTo>
                      <a:lnTo>
                        <a:pt x="0" y="0"/>
                      </a:lnTo>
                      <a:lnTo>
                        <a:pt x="1129" y="293"/>
                      </a:lnTo>
                      <a:close/>
                    </a:path>
                  </a:pathLst>
                </a:custGeom>
                <a:solidFill>
                  <a:srgbClr val="A0A0A0"/>
                </a:solidFill>
                <a:ln w="6350">
                  <a:solidFill>
                    <a:srgbClr val="000000"/>
                  </a:solidFill>
                  <a:prstDash val="solid"/>
                  <a:round/>
                  <a:headEnd/>
                  <a:tailEnd/>
                </a:ln>
              </p:spPr>
              <p:txBody>
                <a:bodyPr/>
                <a:lstStyle/>
                <a:p>
                  <a:endParaRPr lang="zh-CN" altLang="en-US"/>
                </a:p>
              </p:txBody>
            </p:sp>
            <p:sp>
              <p:nvSpPr>
                <p:cNvPr id="821454" name="Freeform 206"/>
                <p:cNvSpPr>
                  <a:spLocks/>
                </p:cNvSpPr>
                <p:nvPr/>
              </p:nvSpPr>
              <p:spPr bwMode="auto">
                <a:xfrm>
                  <a:off x="3603" y="3211"/>
                  <a:ext cx="420" cy="242"/>
                </a:xfrm>
                <a:custGeom>
                  <a:avLst/>
                  <a:gdLst>
                    <a:gd name="T0" fmla="*/ 0 w 841"/>
                    <a:gd name="T1" fmla="*/ 65 h 726"/>
                    <a:gd name="T2" fmla="*/ 0 w 841"/>
                    <a:gd name="T3" fmla="*/ 726 h 726"/>
                    <a:gd name="T4" fmla="*/ 841 w 841"/>
                    <a:gd name="T5" fmla="*/ 563 h 726"/>
                    <a:gd name="T6" fmla="*/ 841 w 841"/>
                    <a:gd name="T7" fmla="*/ 0 h 726"/>
                    <a:gd name="T8" fmla="*/ 0 w 841"/>
                    <a:gd name="T9" fmla="*/ 65 h 726"/>
                  </a:gdLst>
                  <a:ahLst/>
                  <a:cxnLst>
                    <a:cxn ang="0">
                      <a:pos x="T0" y="T1"/>
                    </a:cxn>
                    <a:cxn ang="0">
                      <a:pos x="T2" y="T3"/>
                    </a:cxn>
                    <a:cxn ang="0">
                      <a:pos x="T4" y="T5"/>
                    </a:cxn>
                    <a:cxn ang="0">
                      <a:pos x="T6" y="T7"/>
                    </a:cxn>
                    <a:cxn ang="0">
                      <a:pos x="T8" y="T9"/>
                    </a:cxn>
                  </a:cxnLst>
                  <a:rect l="0" t="0" r="r" b="b"/>
                  <a:pathLst>
                    <a:path w="841" h="726">
                      <a:moveTo>
                        <a:pt x="0" y="65"/>
                      </a:moveTo>
                      <a:lnTo>
                        <a:pt x="0" y="726"/>
                      </a:lnTo>
                      <a:lnTo>
                        <a:pt x="841" y="563"/>
                      </a:lnTo>
                      <a:lnTo>
                        <a:pt x="841" y="0"/>
                      </a:lnTo>
                      <a:lnTo>
                        <a:pt x="0" y="65"/>
                      </a:lnTo>
                      <a:close/>
                    </a:path>
                  </a:pathLst>
                </a:custGeom>
                <a:solidFill>
                  <a:srgbClr val="808080"/>
                </a:solidFill>
                <a:ln w="6350">
                  <a:solidFill>
                    <a:srgbClr val="000000"/>
                  </a:solidFill>
                  <a:prstDash val="solid"/>
                  <a:round/>
                  <a:headEnd/>
                  <a:tailEnd/>
                </a:ln>
              </p:spPr>
              <p:txBody>
                <a:bodyPr/>
                <a:lstStyle/>
                <a:p>
                  <a:endParaRPr lang="zh-CN" altLang="en-US"/>
                </a:p>
              </p:txBody>
            </p:sp>
            <p:sp>
              <p:nvSpPr>
                <p:cNvPr id="821455" name="Freeform 207"/>
                <p:cNvSpPr>
                  <a:spLocks/>
                </p:cNvSpPr>
                <p:nvPr/>
              </p:nvSpPr>
              <p:spPr bwMode="auto">
                <a:xfrm>
                  <a:off x="3038" y="3135"/>
                  <a:ext cx="985" cy="98"/>
                </a:xfrm>
                <a:custGeom>
                  <a:avLst/>
                  <a:gdLst>
                    <a:gd name="T0" fmla="*/ 1970 w 1970"/>
                    <a:gd name="T1" fmla="*/ 228 h 293"/>
                    <a:gd name="T2" fmla="*/ 1121 w 1970"/>
                    <a:gd name="T3" fmla="*/ 293 h 293"/>
                    <a:gd name="T4" fmla="*/ 0 w 1970"/>
                    <a:gd name="T5" fmla="*/ 0 h 293"/>
                    <a:gd name="T6" fmla="*/ 825 w 1970"/>
                    <a:gd name="T7" fmla="*/ 0 h 293"/>
                    <a:gd name="T8" fmla="*/ 1970 w 1970"/>
                    <a:gd name="T9" fmla="*/ 228 h 293"/>
                  </a:gdLst>
                  <a:ahLst/>
                  <a:cxnLst>
                    <a:cxn ang="0">
                      <a:pos x="T0" y="T1"/>
                    </a:cxn>
                    <a:cxn ang="0">
                      <a:pos x="T2" y="T3"/>
                    </a:cxn>
                    <a:cxn ang="0">
                      <a:pos x="T4" y="T5"/>
                    </a:cxn>
                    <a:cxn ang="0">
                      <a:pos x="T6" y="T7"/>
                    </a:cxn>
                    <a:cxn ang="0">
                      <a:pos x="T8" y="T9"/>
                    </a:cxn>
                  </a:cxnLst>
                  <a:rect l="0" t="0" r="r" b="b"/>
                  <a:pathLst>
                    <a:path w="1970" h="293">
                      <a:moveTo>
                        <a:pt x="1970" y="228"/>
                      </a:moveTo>
                      <a:lnTo>
                        <a:pt x="1121" y="293"/>
                      </a:lnTo>
                      <a:lnTo>
                        <a:pt x="0" y="0"/>
                      </a:lnTo>
                      <a:lnTo>
                        <a:pt x="825" y="0"/>
                      </a:lnTo>
                      <a:lnTo>
                        <a:pt x="1970" y="228"/>
                      </a:lnTo>
                      <a:close/>
                    </a:path>
                  </a:pathLst>
                </a:custGeom>
                <a:solidFill>
                  <a:srgbClr val="C0C0C0"/>
                </a:solidFill>
                <a:ln w="6350">
                  <a:solidFill>
                    <a:srgbClr val="000000"/>
                  </a:solidFill>
                  <a:prstDash val="solid"/>
                  <a:round/>
                  <a:headEnd/>
                  <a:tailEnd/>
                </a:ln>
              </p:spPr>
              <p:txBody>
                <a:bodyPr/>
                <a:lstStyle/>
                <a:p>
                  <a:endParaRPr lang="zh-CN" altLang="en-US"/>
                </a:p>
              </p:txBody>
            </p:sp>
          </p:grpSp>
          <p:sp>
            <p:nvSpPr>
              <p:cNvPr id="821456" name="Freeform 208"/>
              <p:cNvSpPr>
                <a:spLocks/>
              </p:cNvSpPr>
              <p:nvPr/>
            </p:nvSpPr>
            <p:spPr bwMode="auto">
              <a:xfrm>
                <a:off x="3154" y="3118"/>
                <a:ext cx="357" cy="91"/>
              </a:xfrm>
              <a:custGeom>
                <a:avLst/>
                <a:gdLst>
                  <a:gd name="T0" fmla="*/ 715 w 715"/>
                  <a:gd name="T1" fmla="*/ 155 h 273"/>
                  <a:gd name="T2" fmla="*/ 715 w 715"/>
                  <a:gd name="T3" fmla="*/ 244 h 273"/>
                  <a:gd name="T4" fmla="*/ 382 w 715"/>
                  <a:gd name="T5" fmla="*/ 273 h 273"/>
                  <a:gd name="T6" fmla="*/ 0 w 715"/>
                  <a:gd name="T7" fmla="*/ 175 h 273"/>
                  <a:gd name="T8" fmla="*/ 0 w 715"/>
                  <a:gd name="T9" fmla="*/ 0 h 273"/>
                  <a:gd name="T10" fmla="*/ 715 w 715"/>
                  <a:gd name="T11" fmla="*/ 155 h 273"/>
                </a:gdLst>
                <a:ahLst/>
                <a:cxnLst>
                  <a:cxn ang="0">
                    <a:pos x="T0" y="T1"/>
                  </a:cxn>
                  <a:cxn ang="0">
                    <a:pos x="T2" y="T3"/>
                  </a:cxn>
                  <a:cxn ang="0">
                    <a:pos x="T4" y="T5"/>
                  </a:cxn>
                  <a:cxn ang="0">
                    <a:pos x="T6" y="T7"/>
                  </a:cxn>
                  <a:cxn ang="0">
                    <a:pos x="T8" y="T9"/>
                  </a:cxn>
                  <a:cxn ang="0">
                    <a:pos x="T10" y="T11"/>
                  </a:cxn>
                </a:cxnLst>
                <a:rect l="0" t="0" r="r" b="b"/>
                <a:pathLst>
                  <a:path w="715" h="273">
                    <a:moveTo>
                      <a:pt x="715" y="155"/>
                    </a:moveTo>
                    <a:lnTo>
                      <a:pt x="715" y="244"/>
                    </a:lnTo>
                    <a:lnTo>
                      <a:pt x="382" y="273"/>
                    </a:lnTo>
                    <a:lnTo>
                      <a:pt x="0" y="175"/>
                    </a:lnTo>
                    <a:lnTo>
                      <a:pt x="0" y="0"/>
                    </a:lnTo>
                    <a:lnTo>
                      <a:pt x="715" y="155"/>
                    </a:lnTo>
                    <a:close/>
                  </a:path>
                </a:pathLst>
              </a:custGeom>
              <a:solidFill>
                <a:srgbClr val="606060"/>
              </a:solidFill>
              <a:ln w="6350">
                <a:solidFill>
                  <a:srgbClr val="000000"/>
                </a:solidFill>
                <a:prstDash val="solid"/>
                <a:round/>
                <a:headEnd/>
                <a:tailEnd/>
              </a:ln>
            </p:spPr>
            <p:txBody>
              <a:bodyPr/>
              <a:lstStyle/>
              <a:p>
                <a:endParaRPr lang="zh-CN" altLang="en-US"/>
              </a:p>
            </p:txBody>
          </p:sp>
          <p:sp>
            <p:nvSpPr>
              <p:cNvPr id="821457" name="Freeform 209"/>
              <p:cNvSpPr>
                <a:spLocks/>
              </p:cNvSpPr>
              <p:nvPr/>
            </p:nvSpPr>
            <p:spPr bwMode="auto">
              <a:xfrm>
                <a:off x="2959" y="2733"/>
                <a:ext cx="456" cy="444"/>
              </a:xfrm>
              <a:custGeom>
                <a:avLst/>
                <a:gdLst>
                  <a:gd name="T0" fmla="*/ 785 w 913"/>
                  <a:gd name="T1" fmla="*/ 1333 h 1333"/>
                  <a:gd name="T2" fmla="*/ 913 w 913"/>
                  <a:gd name="T3" fmla="*/ 44 h 1333"/>
                  <a:gd name="T4" fmla="*/ 129 w 913"/>
                  <a:gd name="T5" fmla="*/ 0 h 1333"/>
                  <a:gd name="T6" fmla="*/ 0 w 913"/>
                  <a:gd name="T7" fmla="*/ 1148 h 1333"/>
                  <a:gd name="T8" fmla="*/ 785 w 913"/>
                  <a:gd name="T9" fmla="*/ 1333 h 1333"/>
                </a:gdLst>
                <a:ahLst/>
                <a:cxnLst>
                  <a:cxn ang="0">
                    <a:pos x="T0" y="T1"/>
                  </a:cxn>
                  <a:cxn ang="0">
                    <a:pos x="T2" y="T3"/>
                  </a:cxn>
                  <a:cxn ang="0">
                    <a:pos x="T4" y="T5"/>
                  </a:cxn>
                  <a:cxn ang="0">
                    <a:pos x="T6" y="T7"/>
                  </a:cxn>
                  <a:cxn ang="0">
                    <a:pos x="T8" y="T9"/>
                  </a:cxn>
                </a:cxnLst>
                <a:rect l="0" t="0" r="r" b="b"/>
                <a:pathLst>
                  <a:path w="913" h="1333">
                    <a:moveTo>
                      <a:pt x="785" y="1333"/>
                    </a:moveTo>
                    <a:lnTo>
                      <a:pt x="913" y="44"/>
                    </a:lnTo>
                    <a:lnTo>
                      <a:pt x="129" y="0"/>
                    </a:lnTo>
                    <a:lnTo>
                      <a:pt x="0" y="1148"/>
                    </a:lnTo>
                    <a:lnTo>
                      <a:pt x="785" y="1333"/>
                    </a:lnTo>
                    <a:close/>
                  </a:path>
                </a:pathLst>
              </a:custGeom>
              <a:solidFill>
                <a:srgbClr val="A0A0A0"/>
              </a:solidFill>
              <a:ln w="6350">
                <a:solidFill>
                  <a:srgbClr val="000000"/>
                </a:solidFill>
                <a:prstDash val="solid"/>
                <a:round/>
                <a:headEnd/>
                <a:tailEnd/>
              </a:ln>
            </p:spPr>
            <p:txBody>
              <a:bodyPr/>
              <a:lstStyle/>
              <a:p>
                <a:endParaRPr lang="zh-CN" altLang="en-US"/>
              </a:p>
            </p:txBody>
          </p:sp>
          <p:sp>
            <p:nvSpPr>
              <p:cNvPr id="821458" name="Freeform 210"/>
              <p:cNvSpPr>
                <a:spLocks/>
              </p:cNvSpPr>
              <p:nvPr/>
            </p:nvSpPr>
            <p:spPr bwMode="auto">
              <a:xfrm>
                <a:off x="3351" y="2747"/>
                <a:ext cx="404" cy="441"/>
              </a:xfrm>
              <a:custGeom>
                <a:avLst/>
                <a:gdLst>
                  <a:gd name="T0" fmla="*/ 128 w 809"/>
                  <a:gd name="T1" fmla="*/ 0 h 1323"/>
                  <a:gd name="T2" fmla="*/ 809 w 809"/>
                  <a:gd name="T3" fmla="*/ 295 h 1323"/>
                  <a:gd name="T4" fmla="*/ 712 w 809"/>
                  <a:gd name="T5" fmla="*/ 1323 h 1323"/>
                  <a:gd name="T6" fmla="*/ 0 w 809"/>
                  <a:gd name="T7" fmla="*/ 1291 h 1323"/>
                  <a:gd name="T8" fmla="*/ 128 w 809"/>
                  <a:gd name="T9" fmla="*/ 0 h 1323"/>
                </a:gdLst>
                <a:ahLst/>
                <a:cxnLst>
                  <a:cxn ang="0">
                    <a:pos x="T0" y="T1"/>
                  </a:cxn>
                  <a:cxn ang="0">
                    <a:pos x="T2" y="T3"/>
                  </a:cxn>
                  <a:cxn ang="0">
                    <a:pos x="T4" y="T5"/>
                  </a:cxn>
                  <a:cxn ang="0">
                    <a:pos x="T6" y="T7"/>
                  </a:cxn>
                  <a:cxn ang="0">
                    <a:pos x="T8" y="T9"/>
                  </a:cxn>
                </a:cxnLst>
                <a:rect l="0" t="0" r="r" b="b"/>
                <a:pathLst>
                  <a:path w="809" h="1323">
                    <a:moveTo>
                      <a:pt x="128" y="0"/>
                    </a:moveTo>
                    <a:lnTo>
                      <a:pt x="809" y="295"/>
                    </a:lnTo>
                    <a:lnTo>
                      <a:pt x="712" y="1323"/>
                    </a:lnTo>
                    <a:lnTo>
                      <a:pt x="0" y="1291"/>
                    </a:lnTo>
                    <a:lnTo>
                      <a:pt x="128" y="0"/>
                    </a:lnTo>
                    <a:close/>
                  </a:path>
                </a:pathLst>
              </a:custGeom>
              <a:solidFill>
                <a:srgbClr val="808080"/>
              </a:solidFill>
              <a:ln w="6350">
                <a:solidFill>
                  <a:srgbClr val="000000"/>
                </a:solidFill>
                <a:prstDash val="solid"/>
                <a:round/>
                <a:headEnd/>
                <a:tailEnd/>
              </a:ln>
            </p:spPr>
            <p:txBody>
              <a:bodyPr/>
              <a:lstStyle/>
              <a:p>
                <a:endParaRPr lang="zh-CN" altLang="en-US"/>
              </a:p>
            </p:txBody>
          </p:sp>
          <p:sp>
            <p:nvSpPr>
              <p:cNvPr id="821459" name="Freeform 211">
                <a:hlinkHover r:id="" action="ppaction://noaction" highlightClick="1"/>
              </p:cNvPr>
              <p:cNvSpPr>
                <a:spLocks/>
              </p:cNvSpPr>
              <p:nvPr/>
            </p:nvSpPr>
            <p:spPr bwMode="auto">
              <a:xfrm>
                <a:off x="3011" y="2777"/>
                <a:ext cx="328" cy="334"/>
              </a:xfrm>
              <a:custGeom>
                <a:avLst/>
                <a:gdLst>
                  <a:gd name="T0" fmla="*/ 654 w 654"/>
                  <a:gd name="T1" fmla="*/ 45 h 1003"/>
                  <a:gd name="T2" fmla="*/ 561 w 654"/>
                  <a:gd name="T3" fmla="*/ 1003 h 1003"/>
                  <a:gd name="T4" fmla="*/ 0 w 654"/>
                  <a:gd name="T5" fmla="*/ 890 h 1003"/>
                  <a:gd name="T6" fmla="*/ 95 w 654"/>
                  <a:gd name="T7" fmla="*/ 0 h 1003"/>
                  <a:gd name="T8" fmla="*/ 654 w 654"/>
                  <a:gd name="T9" fmla="*/ 45 h 1003"/>
                </a:gdLst>
                <a:ahLst/>
                <a:cxnLst>
                  <a:cxn ang="0">
                    <a:pos x="T0" y="T1"/>
                  </a:cxn>
                  <a:cxn ang="0">
                    <a:pos x="T2" y="T3"/>
                  </a:cxn>
                  <a:cxn ang="0">
                    <a:pos x="T4" y="T5"/>
                  </a:cxn>
                  <a:cxn ang="0">
                    <a:pos x="T6" y="T7"/>
                  </a:cxn>
                  <a:cxn ang="0">
                    <a:pos x="T8" y="T9"/>
                  </a:cxn>
                </a:cxnLst>
                <a:rect l="0" t="0" r="r" b="b"/>
                <a:pathLst>
                  <a:path w="654" h="1003">
                    <a:moveTo>
                      <a:pt x="654" y="45"/>
                    </a:moveTo>
                    <a:lnTo>
                      <a:pt x="561" y="1003"/>
                    </a:lnTo>
                    <a:lnTo>
                      <a:pt x="0" y="890"/>
                    </a:lnTo>
                    <a:lnTo>
                      <a:pt x="95" y="0"/>
                    </a:lnTo>
                    <a:lnTo>
                      <a:pt x="654" y="45"/>
                    </a:lnTo>
                    <a:close/>
                  </a:path>
                </a:pathLst>
              </a:custGeom>
              <a:solidFill>
                <a:srgbClr val="00FFFF"/>
              </a:solidFill>
              <a:ln w="6350">
                <a:solidFill>
                  <a:srgbClr val="000000"/>
                </a:solidFill>
                <a:prstDash val="solid"/>
                <a:round/>
                <a:headEnd/>
                <a:tailEnd/>
              </a:ln>
            </p:spPr>
            <p:txBody>
              <a:bodyPr/>
              <a:lstStyle/>
              <a:p>
                <a:endParaRPr lang="zh-CN" altLang="en-US"/>
              </a:p>
            </p:txBody>
          </p:sp>
          <p:grpSp>
            <p:nvGrpSpPr>
              <p:cNvPr id="821460" name="Group 212"/>
              <p:cNvGrpSpPr>
                <a:grpSpLocks/>
              </p:cNvGrpSpPr>
              <p:nvPr/>
            </p:nvGrpSpPr>
            <p:grpSpPr bwMode="auto">
              <a:xfrm>
                <a:off x="2887" y="3178"/>
                <a:ext cx="321" cy="207"/>
                <a:chOff x="3079" y="3169"/>
                <a:chExt cx="321" cy="207"/>
              </a:xfrm>
            </p:grpSpPr>
            <p:sp>
              <p:nvSpPr>
                <p:cNvPr id="821461" name="Freeform 213"/>
                <p:cNvSpPr>
                  <a:spLocks/>
                </p:cNvSpPr>
                <p:nvPr/>
              </p:nvSpPr>
              <p:spPr bwMode="auto">
                <a:xfrm>
                  <a:off x="3079" y="3169"/>
                  <a:ext cx="321" cy="207"/>
                </a:xfrm>
                <a:custGeom>
                  <a:avLst/>
                  <a:gdLst>
                    <a:gd name="T0" fmla="*/ 0 w 643"/>
                    <a:gd name="T1" fmla="*/ 0 h 621"/>
                    <a:gd name="T2" fmla="*/ 643 w 643"/>
                    <a:gd name="T3" fmla="*/ 187 h 621"/>
                    <a:gd name="T4" fmla="*/ 643 w 643"/>
                    <a:gd name="T5" fmla="*/ 621 h 621"/>
                    <a:gd name="T6" fmla="*/ 0 w 643"/>
                    <a:gd name="T7" fmla="*/ 350 h 621"/>
                    <a:gd name="T8" fmla="*/ 0 w 643"/>
                    <a:gd name="T9" fmla="*/ 0 h 621"/>
                  </a:gdLst>
                  <a:ahLst/>
                  <a:cxnLst>
                    <a:cxn ang="0">
                      <a:pos x="T0" y="T1"/>
                    </a:cxn>
                    <a:cxn ang="0">
                      <a:pos x="T2" y="T3"/>
                    </a:cxn>
                    <a:cxn ang="0">
                      <a:pos x="T4" y="T5"/>
                    </a:cxn>
                    <a:cxn ang="0">
                      <a:pos x="T6" y="T7"/>
                    </a:cxn>
                    <a:cxn ang="0">
                      <a:pos x="T8" y="T9"/>
                    </a:cxn>
                  </a:cxnLst>
                  <a:rect l="0" t="0" r="r" b="b"/>
                  <a:pathLst>
                    <a:path w="643" h="621">
                      <a:moveTo>
                        <a:pt x="0" y="0"/>
                      </a:moveTo>
                      <a:lnTo>
                        <a:pt x="643" y="187"/>
                      </a:lnTo>
                      <a:lnTo>
                        <a:pt x="643" y="621"/>
                      </a:lnTo>
                      <a:lnTo>
                        <a:pt x="0" y="350"/>
                      </a:lnTo>
                      <a:lnTo>
                        <a:pt x="0" y="0"/>
                      </a:lnTo>
                      <a:close/>
                    </a:path>
                  </a:pathLst>
                </a:custGeom>
                <a:solidFill>
                  <a:srgbClr val="404040"/>
                </a:solidFill>
                <a:ln w="6350">
                  <a:solidFill>
                    <a:srgbClr val="000000"/>
                  </a:solidFill>
                  <a:prstDash val="solid"/>
                  <a:round/>
                  <a:headEnd/>
                  <a:tailEnd/>
                </a:ln>
              </p:spPr>
              <p:txBody>
                <a:bodyPr/>
                <a:lstStyle/>
                <a:p>
                  <a:endParaRPr lang="zh-CN" altLang="en-US"/>
                </a:p>
              </p:txBody>
            </p:sp>
            <p:sp>
              <p:nvSpPr>
                <p:cNvPr id="821462" name="Line 214"/>
                <p:cNvSpPr>
                  <a:spLocks noChangeShapeType="1"/>
                </p:cNvSpPr>
                <p:nvPr/>
              </p:nvSpPr>
              <p:spPr bwMode="auto">
                <a:xfrm flipH="1" flipV="1">
                  <a:off x="3107" y="3219"/>
                  <a:ext cx="85" cy="19"/>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63" name="Line 215"/>
                <p:cNvSpPr>
                  <a:spLocks noChangeShapeType="1"/>
                </p:cNvSpPr>
                <p:nvPr/>
              </p:nvSpPr>
              <p:spPr bwMode="auto">
                <a:xfrm>
                  <a:off x="3236" y="3248"/>
                  <a:ext cx="112" cy="23"/>
                </a:xfrm>
                <a:prstGeom prst="line">
                  <a:avLst/>
                </a:prstGeom>
                <a:noFill/>
                <a:ln w="254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64" name="Line 216"/>
                <p:cNvSpPr>
                  <a:spLocks noChangeShapeType="1"/>
                </p:cNvSpPr>
                <p:nvPr/>
              </p:nvSpPr>
              <p:spPr bwMode="auto">
                <a:xfrm>
                  <a:off x="3214" y="3195"/>
                  <a:ext cx="1" cy="134"/>
                </a:xfrm>
                <a:prstGeom prst="line">
                  <a:avLst/>
                </a:prstGeom>
                <a:noFill/>
                <a:ln w="63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65" name="Line 217"/>
                <p:cNvSpPr>
                  <a:spLocks noChangeShapeType="1"/>
                </p:cNvSpPr>
                <p:nvPr/>
              </p:nvSpPr>
              <p:spPr bwMode="auto">
                <a:xfrm>
                  <a:off x="3368" y="3226"/>
                  <a:ext cx="1" cy="146"/>
                </a:xfrm>
                <a:prstGeom prst="line">
                  <a:avLst/>
                </a:prstGeom>
                <a:noFill/>
                <a:ln w="63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66" name="Line 218"/>
                <p:cNvSpPr>
                  <a:spLocks noChangeShapeType="1"/>
                </p:cNvSpPr>
                <p:nvPr/>
              </p:nvSpPr>
              <p:spPr bwMode="auto">
                <a:xfrm>
                  <a:off x="3080" y="3223"/>
                  <a:ext cx="292" cy="68"/>
                </a:xfrm>
                <a:prstGeom prst="line">
                  <a:avLst/>
                </a:prstGeom>
                <a:noFill/>
                <a:ln w="63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67" name="Line 219"/>
                <p:cNvSpPr>
                  <a:spLocks noChangeShapeType="1"/>
                </p:cNvSpPr>
                <p:nvPr/>
              </p:nvSpPr>
              <p:spPr bwMode="auto">
                <a:xfrm flipH="1" flipV="1">
                  <a:off x="3079" y="3201"/>
                  <a:ext cx="293" cy="63"/>
                </a:xfrm>
                <a:prstGeom prst="line">
                  <a:avLst/>
                </a:prstGeom>
                <a:noFill/>
                <a:ln w="63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21468" name="Group 220"/>
              <p:cNvGrpSpPr>
                <a:grpSpLocks/>
              </p:cNvGrpSpPr>
              <p:nvPr/>
            </p:nvGrpSpPr>
            <p:grpSpPr bwMode="auto">
              <a:xfrm>
                <a:off x="2556" y="3183"/>
                <a:ext cx="769" cy="356"/>
                <a:chOff x="2748" y="3174"/>
                <a:chExt cx="769" cy="356"/>
              </a:xfrm>
            </p:grpSpPr>
            <p:grpSp>
              <p:nvGrpSpPr>
                <p:cNvPr id="821469" name="Group 221"/>
                <p:cNvGrpSpPr>
                  <a:grpSpLocks/>
                </p:cNvGrpSpPr>
                <p:nvPr/>
              </p:nvGrpSpPr>
              <p:grpSpPr bwMode="auto">
                <a:xfrm>
                  <a:off x="3343" y="3367"/>
                  <a:ext cx="125" cy="84"/>
                  <a:chOff x="3343" y="3367"/>
                  <a:chExt cx="125" cy="84"/>
                </a:xfrm>
              </p:grpSpPr>
              <p:sp>
                <p:nvSpPr>
                  <p:cNvPr id="821470" name="Freeform 222"/>
                  <p:cNvSpPr>
                    <a:spLocks/>
                  </p:cNvSpPr>
                  <p:nvPr/>
                </p:nvSpPr>
                <p:spPr bwMode="auto">
                  <a:xfrm>
                    <a:off x="3431" y="3367"/>
                    <a:ext cx="37" cy="84"/>
                  </a:xfrm>
                  <a:custGeom>
                    <a:avLst/>
                    <a:gdLst>
                      <a:gd name="T0" fmla="*/ 51 w 72"/>
                      <a:gd name="T1" fmla="*/ 0 h 252"/>
                      <a:gd name="T2" fmla="*/ 72 w 72"/>
                      <a:gd name="T3" fmla="*/ 236 h 252"/>
                      <a:gd name="T4" fmla="*/ 21 w 72"/>
                      <a:gd name="T5" fmla="*/ 252 h 252"/>
                      <a:gd name="T6" fmla="*/ 0 w 72"/>
                      <a:gd name="T7" fmla="*/ 12 h 252"/>
                      <a:gd name="T8" fmla="*/ 51 w 72"/>
                      <a:gd name="T9" fmla="*/ 0 h 252"/>
                    </a:gdLst>
                    <a:ahLst/>
                    <a:cxnLst>
                      <a:cxn ang="0">
                        <a:pos x="T0" y="T1"/>
                      </a:cxn>
                      <a:cxn ang="0">
                        <a:pos x="T2" y="T3"/>
                      </a:cxn>
                      <a:cxn ang="0">
                        <a:pos x="T4" y="T5"/>
                      </a:cxn>
                      <a:cxn ang="0">
                        <a:pos x="T6" y="T7"/>
                      </a:cxn>
                      <a:cxn ang="0">
                        <a:pos x="T8" y="T9"/>
                      </a:cxn>
                    </a:cxnLst>
                    <a:rect l="0" t="0" r="r" b="b"/>
                    <a:pathLst>
                      <a:path w="72" h="252">
                        <a:moveTo>
                          <a:pt x="51" y="0"/>
                        </a:moveTo>
                        <a:lnTo>
                          <a:pt x="72" y="236"/>
                        </a:lnTo>
                        <a:lnTo>
                          <a:pt x="21" y="252"/>
                        </a:lnTo>
                        <a:lnTo>
                          <a:pt x="0" y="12"/>
                        </a:lnTo>
                        <a:lnTo>
                          <a:pt x="51" y="0"/>
                        </a:lnTo>
                        <a:close/>
                      </a:path>
                    </a:pathLst>
                  </a:custGeom>
                  <a:solidFill>
                    <a:srgbClr val="606060"/>
                  </a:solidFill>
                  <a:ln w="6350">
                    <a:solidFill>
                      <a:srgbClr val="000000"/>
                    </a:solidFill>
                    <a:prstDash val="solid"/>
                    <a:round/>
                    <a:headEnd/>
                    <a:tailEnd/>
                  </a:ln>
                </p:spPr>
                <p:txBody>
                  <a:bodyPr/>
                  <a:lstStyle/>
                  <a:p>
                    <a:endParaRPr lang="zh-CN" altLang="en-US"/>
                  </a:p>
                </p:txBody>
              </p:sp>
              <p:sp>
                <p:nvSpPr>
                  <p:cNvPr id="821471" name="Freeform 223"/>
                  <p:cNvSpPr>
                    <a:spLocks/>
                  </p:cNvSpPr>
                  <p:nvPr/>
                </p:nvSpPr>
                <p:spPr bwMode="auto">
                  <a:xfrm>
                    <a:off x="3343" y="3378"/>
                    <a:ext cx="99" cy="73"/>
                  </a:xfrm>
                  <a:custGeom>
                    <a:avLst/>
                    <a:gdLst>
                      <a:gd name="T0" fmla="*/ 181 w 199"/>
                      <a:gd name="T1" fmla="*/ 8 h 219"/>
                      <a:gd name="T2" fmla="*/ 199 w 199"/>
                      <a:gd name="T3" fmla="*/ 219 h 219"/>
                      <a:gd name="T4" fmla="*/ 0 w 199"/>
                      <a:gd name="T5" fmla="*/ 109 h 219"/>
                      <a:gd name="T6" fmla="*/ 79 w 199"/>
                      <a:gd name="T7" fmla="*/ 77 h 219"/>
                      <a:gd name="T8" fmla="*/ 148 w 199"/>
                      <a:gd name="T9" fmla="*/ 126 h 219"/>
                      <a:gd name="T10" fmla="*/ 127 w 199"/>
                      <a:gd name="T11" fmla="*/ 0 h 219"/>
                      <a:gd name="T12" fmla="*/ 181 w 199"/>
                      <a:gd name="T13" fmla="*/ 8 h 219"/>
                    </a:gdLst>
                    <a:ahLst/>
                    <a:cxnLst>
                      <a:cxn ang="0">
                        <a:pos x="T0" y="T1"/>
                      </a:cxn>
                      <a:cxn ang="0">
                        <a:pos x="T2" y="T3"/>
                      </a:cxn>
                      <a:cxn ang="0">
                        <a:pos x="T4" y="T5"/>
                      </a:cxn>
                      <a:cxn ang="0">
                        <a:pos x="T6" y="T7"/>
                      </a:cxn>
                      <a:cxn ang="0">
                        <a:pos x="T8" y="T9"/>
                      </a:cxn>
                      <a:cxn ang="0">
                        <a:pos x="T10" y="T11"/>
                      </a:cxn>
                      <a:cxn ang="0">
                        <a:pos x="T12" y="T13"/>
                      </a:cxn>
                    </a:cxnLst>
                    <a:rect l="0" t="0" r="r" b="b"/>
                    <a:pathLst>
                      <a:path w="199" h="219">
                        <a:moveTo>
                          <a:pt x="181" y="8"/>
                        </a:moveTo>
                        <a:lnTo>
                          <a:pt x="199" y="219"/>
                        </a:lnTo>
                        <a:lnTo>
                          <a:pt x="0" y="109"/>
                        </a:lnTo>
                        <a:lnTo>
                          <a:pt x="79" y="77"/>
                        </a:lnTo>
                        <a:lnTo>
                          <a:pt x="148" y="126"/>
                        </a:lnTo>
                        <a:lnTo>
                          <a:pt x="127" y="0"/>
                        </a:lnTo>
                        <a:lnTo>
                          <a:pt x="181" y="8"/>
                        </a:lnTo>
                        <a:close/>
                      </a:path>
                    </a:pathLst>
                  </a:custGeom>
                  <a:solidFill>
                    <a:srgbClr val="404040"/>
                  </a:solidFill>
                  <a:ln w="6350">
                    <a:solidFill>
                      <a:srgbClr val="000000"/>
                    </a:solidFill>
                    <a:prstDash val="solid"/>
                    <a:round/>
                    <a:headEnd/>
                    <a:tailEnd/>
                  </a:ln>
                </p:spPr>
                <p:txBody>
                  <a:bodyPr/>
                  <a:lstStyle/>
                  <a:p>
                    <a:endParaRPr lang="zh-CN" altLang="en-US"/>
                  </a:p>
                </p:txBody>
              </p:sp>
            </p:grpSp>
            <p:grpSp>
              <p:nvGrpSpPr>
                <p:cNvPr id="821472" name="Group 224"/>
                <p:cNvGrpSpPr>
                  <a:grpSpLocks/>
                </p:cNvGrpSpPr>
                <p:nvPr/>
              </p:nvGrpSpPr>
              <p:grpSpPr bwMode="auto">
                <a:xfrm>
                  <a:off x="2748" y="3174"/>
                  <a:ext cx="769" cy="356"/>
                  <a:chOff x="2748" y="3174"/>
                  <a:chExt cx="769" cy="356"/>
                </a:xfrm>
              </p:grpSpPr>
              <p:sp>
                <p:nvSpPr>
                  <p:cNvPr id="821473" name="Freeform 225"/>
                  <p:cNvSpPr>
                    <a:spLocks/>
                  </p:cNvSpPr>
                  <p:nvPr/>
                </p:nvSpPr>
                <p:spPr bwMode="auto">
                  <a:xfrm>
                    <a:off x="2750" y="3174"/>
                    <a:ext cx="753" cy="315"/>
                  </a:xfrm>
                  <a:custGeom>
                    <a:avLst/>
                    <a:gdLst>
                      <a:gd name="T0" fmla="*/ 1506 w 1506"/>
                      <a:gd name="T1" fmla="*/ 402 h 944"/>
                      <a:gd name="T2" fmla="*/ 785 w 1506"/>
                      <a:gd name="T3" fmla="*/ 944 h 944"/>
                      <a:gd name="T4" fmla="*/ 0 w 1506"/>
                      <a:gd name="T5" fmla="*/ 413 h 944"/>
                      <a:gd name="T6" fmla="*/ 601 w 1506"/>
                      <a:gd name="T7" fmla="*/ 0 h 944"/>
                      <a:gd name="T8" fmla="*/ 1506 w 1506"/>
                      <a:gd name="T9" fmla="*/ 402 h 944"/>
                    </a:gdLst>
                    <a:ahLst/>
                    <a:cxnLst>
                      <a:cxn ang="0">
                        <a:pos x="T0" y="T1"/>
                      </a:cxn>
                      <a:cxn ang="0">
                        <a:pos x="T2" y="T3"/>
                      </a:cxn>
                      <a:cxn ang="0">
                        <a:pos x="T4" y="T5"/>
                      </a:cxn>
                      <a:cxn ang="0">
                        <a:pos x="T6" y="T7"/>
                      </a:cxn>
                      <a:cxn ang="0">
                        <a:pos x="T8" y="T9"/>
                      </a:cxn>
                    </a:cxnLst>
                    <a:rect l="0" t="0" r="r" b="b"/>
                    <a:pathLst>
                      <a:path w="1506" h="944">
                        <a:moveTo>
                          <a:pt x="1506" y="402"/>
                        </a:moveTo>
                        <a:lnTo>
                          <a:pt x="785" y="944"/>
                        </a:lnTo>
                        <a:lnTo>
                          <a:pt x="0" y="413"/>
                        </a:lnTo>
                        <a:lnTo>
                          <a:pt x="601" y="0"/>
                        </a:lnTo>
                        <a:lnTo>
                          <a:pt x="1506" y="402"/>
                        </a:lnTo>
                        <a:close/>
                      </a:path>
                    </a:pathLst>
                  </a:custGeom>
                  <a:solidFill>
                    <a:srgbClr val="808080"/>
                  </a:solidFill>
                  <a:ln w="6350">
                    <a:solidFill>
                      <a:srgbClr val="000000"/>
                    </a:solidFill>
                    <a:prstDash val="solid"/>
                    <a:round/>
                    <a:headEnd/>
                    <a:tailEnd/>
                  </a:ln>
                </p:spPr>
                <p:txBody>
                  <a:bodyPr/>
                  <a:lstStyle/>
                  <a:p>
                    <a:endParaRPr lang="zh-CN" altLang="en-US"/>
                  </a:p>
                </p:txBody>
              </p:sp>
              <p:sp>
                <p:nvSpPr>
                  <p:cNvPr id="821474" name="Freeform 226"/>
                  <p:cNvSpPr>
                    <a:spLocks/>
                  </p:cNvSpPr>
                  <p:nvPr/>
                </p:nvSpPr>
                <p:spPr bwMode="auto">
                  <a:xfrm>
                    <a:off x="3140" y="3306"/>
                    <a:ext cx="377" cy="222"/>
                  </a:xfrm>
                  <a:custGeom>
                    <a:avLst/>
                    <a:gdLst>
                      <a:gd name="T0" fmla="*/ 727 w 754"/>
                      <a:gd name="T1" fmla="*/ 0 h 666"/>
                      <a:gd name="T2" fmla="*/ 0 w 754"/>
                      <a:gd name="T3" fmla="*/ 552 h 666"/>
                      <a:gd name="T4" fmla="*/ 21 w 754"/>
                      <a:gd name="T5" fmla="*/ 666 h 666"/>
                      <a:gd name="T6" fmla="*/ 754 w 754"/>
                      <a:gd name="T7" fmla="*/ 104 h 666"/>
                      <a:gd name="T8" fmla="*/ 727 w 754"/>
                      <a:gd name="T9" fmla="*/ 0 h 666"/>
                    </a:gdLst>
                    <a:ahLst/>
                    <a:cxnLst>
                      <a:cxn ang="0">
                        <a:pos x="T0" y="T1"/>
                      </a:cxn>
                      <a:cxn ang="0">
                        <a:pos x="T2" y="T3"/>
                      </a:cxn>
                      <a:cxn ang="0">
                        <a:pos x="T4" y="T5"/>
                      </a:cxn>
                      <a:cxn ang="0">
                        <a:pos x="T6" y="T7"/>
                      </a:cxn>
                      <a:cxn ang="0">
                        <a:pos x="T8" y="T9"/>
                      </a:cxn>
                    </a:cxnLst>
                    <a:rect l="0" t="0" r="r" b="b"/>
                    <a:pathLst>
                      <a:path w="754" h="666">
                        <a:moveTo>
                          <a:pt x="727" y="0"/>
                        </a:moveTo>
                        <a:lnTo>
                          <a:pt x="0" y="552"/>
                        </a:lnTo>
                        <a:lnTo>
                          <a:pt x="21" y="666"/>
                        </a:lnTo>
                        <a:lnTo>
                          <a:pt x="754" y="104"/>
                        </a:lnTo>
                        <a:lnTo>
                          <a:pt x="727" y="0"/>
                        </a:lnTo>
                        <a:close/>
                      </a:path>
                    </a:pathLst>
                  </a:custGeom>
                  <a:solidFill>
                    <a:srgbClr val="606060"/>
                  </a:solidFill>
                  <a:ln w="6350">
                    <a:solidFill>
                      <a:srgbClr val="000000"/>
                    </a:solidFill>
                    <a:prstDash val="solid"/>
                    <a:round/>
                    <a:headEnd/>
                    <a:tailEnd/>
                  </a:ln>
                </p:spPr>
                <p:txBody>
                  <a:bodyPr/>
                  <a:lstStyle/>
                  <a:p>
                    <a:endParaRPr lang="zh-CN" altLang="en-US"/>
                  </a:p>
                </p:txBody>
              </p:sp>
              <p:sp>
                <p:nvSpPr>
                  <p:cNvPr id="821475" name="Freeform 227"/>
                  <p:cNvSpPr>
                    <a:spLocks/>
                  </p:cNvSpPr>
                  <p:nvPr/>
                </p:nvSpPr>
                <p:spPr bwMode="auto">
                  <a:xfrm>
                    <a:off x="2748" y="3312"/>
                    <a:ext cx="403" cy="218"/>
                  </a:xfrm>
                  <a:custGeom>
                    <a:avLst/>
                    <a:gdLst>
                      <a:gd name="T0" fmla="*/ 805 w 805"/>
                      <a:gd name="T1" fmla="*/ 654 h 654"/>
                      <a:gd name="T2" fmla="*/ 781 w 805"/>
                      <a:gd name="T3" fmla="*/ 532 h 654"/>
                      <a:gd name="T4" fmla="*/ 0 w 805"/>
                      <a:gd name="T5" fmla="*/ 0 h 654"/>
                      <a:gd name="T6" fmla="*/ 27 w 805"/>
                      <a:gd name="T7" fmla="*/ 96 h 654"/>
                      <a:gd name="T8" fmla="*/ 805 w 805"/>
                      <a:gd name="T9" fmla="*/ 654 h 654"/>
                    </a:gdLst>
                    <a:ahLst/>
                    <a:cxnLst>
                      <a:cxn ang="0">
                        <a:pos x="T0" y="T1"/>
                      </a:cxn>
                      <a:cxn ang="0">
                        <a:pos x="T2" y="T3"/>
                      </a:cxn>
                      <a:cxn ang="0">
                        <a:pos x="T4" y="T5"/>
                      </a:cxn>
                      <a:cxn ang="0">
                        <a:pos x="T6" y="T7"/>
                      </a:cxn>
                      <a:cxn ang="0">
                        <a:pos x="T8" y="T9"/>
                      </a:cxn>
                    </a:cxnLst>
                    <a:rect l="0" t="0" r="r" b="b"/>
                    <a:pathLst>
                      <a:path w="805" h="654">
                        <a:moveTo>
                          <a:pt x="805" y="654"/>
                        </a:moveTo>
                        <a:lnTo>
                          <a:pt x="781" y="532"/>
                        </a:lnTo>
                        <a:lnTo>
                          <a:pt x="0" y="0"/>
                        </a:lnTo>
                        <a:lnTo>
                          <a:pt x="27" y="96"/>
                        </a:lnTo>
                        <a:lnTo>
                          <a:pt x="805" y="654"/>
                        </a:lnTo>
                        <a:close/>
                      </a:path>
                    </a:pathLst>
                  </a:custGeom>
                  <a:solidFill>
                    <a:srgbClr val="404040"/>
                  </a:solidFill>
                  <a:ln w="6350">
                    <a:solidFill>
                      <a:srgbClr val="000000"/>
                    </a:solidFill>
                    <a:prstDash val="solid"/>
                    <a:round/>
                    <a:headEnd/>
                    <a:tailEnd/>
                  </a:ln>
                </p:spPr>
                <p:txBody>
                  <a:bodyPr/>
                  <a:lstStyle/>
                  <a:p>
                    <a:endParaRPr lang="zh-CN" altLang="en-US"/>
                  </a:p>
                </p:txBody>
              </p:sp>
              <p:sp>
                <p:nvSpPr>
                  <p:cNvPr id="821476" name="Freeform 228"/>
                  <p:cNvSpPr>
                    <a:spLocks/>
                  </p:cNvSpPr>
                  <p:nvPr/>
                </p:nvSpPr>
                <p:spPr bwMode="auto">
                  <a:xfrm>
                    <a:off x="3053" y="3323"/>
                    <a:ext cx="302" cy="138"/>
                  </a:xfrm>
                  <a:custGeom>
                    <a:avLst/>
                    <a:gdLst>
                      <a:gd name="T0" fmla="*/ 604 w 604"/>
                      <a:gd name="T1" fmla="*/ 107 h 415"/>
                      <a:gd name="T2" fmla="*/ 395 w 604"/>
                      <a:gd name="T3" fmla="*/ 0 h 415"/>
                      <a:gd name="T4" fmla="*/ 0 w 604"/>
                      <a:gd name="T5" fmla="*/ 290 h 415"/>
                      <a:gd name="T6" fmla="*/ 200 w 604"/>
                      <a:gd name="T7" fmla="*/ 415 h 415"/>
                      <a:gd name="T8" fmla="*/ 604 w 604"/>
                      <a:gd name="T9" fmla="*/ 107 h 415"/>
                    </a:gdLst>
                    <a:ahLst/>
                    <a:cxnLst>
                      <a:cxn ang="0">
                        <a:pos x="T0" y="T1"/>
                      </a:cxn>
                      <a:cxn ang="0">
                        <a:pos x="T2" y="T3"/>
                      </a:cxn>
                      <a:cxn ang="0">
                        <a:pos x="T4" y="T5"/>
                      </a:cxn>
                      <a:cxn ang="0">
                        <a:pos x="T6" y="T7"/>
                      </a:cxn>
                      <a:cxn ang="0">
                        <a:pos x="T8" y="T9"/>
                      </a:cxn>
                    </a:cxnLst>
                    <a:rect l="0" t="0" r="r" b="b"/>
                    <a:pathLst>
                      <a:path w="604" h="415">
                        <a:moveTo>
                          <a:pt x="604" y="107"/>
                        </a:moveTo>
                        <a:lnTo>
                          <a:pt x="395" y="0"/>
                        </a:lnTo>
                        <a:lnTo>
                          <a:pt x="0" y="290"/>
                        </a:lnTo>
                        <a:lnTo>
                          <a:pt x="200" y="415"/>
                        </a:lnTo>
                        <a:lnTo>
                          <a:pt x="604" y="107"/>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477" name="Freeform 229"/>
                  <p:cNvSpPr>
                    <a:spLocks/>
                  </p:cNvSpPr>
                  <p:nvPr/>
                </p:nvSpPr>
                <p:spPr bwMode="auto">
                  <a:xfrm>
                    <a:off x="2786" y="3225"/>
                    <a:ext cx="446" cy="186"/>
                  </a:xfrm>
                  <a:custGeom>
                    <a:avLst/>
                    <a:gdLst>
                      <a:gd name="T0" fmla="*/ 892 w 892"/>
                      <a:gd name="T1" fmla="*/ 272 h 558"/>
                      <a:gd name="T2" fmla="*/ 503 w 892"/>
                      <a:gd name="T3" fmla="*/ 558 h 558"/>
                      <a:gd name="T4" fmla="*/ 0 w 892"/>
                      <a:gd name="T5" fmla="*/ 239 h 558"/>
                      <a:gd name="T6" fmla="*/ 364 w 892"/>
                      <a:gd name="T7" fmla="*/ 0 h 558"/>
                      <a:gd name="T8" fmla="*/ 892 w 892"/>
                      <a:gd name="T9" fmla="*/ 272 h 558"/>
                    </a:gdLst>
                    <a:ahLst/>
                    <a:cxnLst>
                      <a:cxn ang="0">
                        <a:pos x="T0" y="T1"/>
                      </a:cxn>
                      <a:cxn ang="0">
                        <a:pos x="T2" y="T3"/>
                      </a:cxn>
                      <a:cxn ang="0">
                        <a:pos x="T4" y="T5"/>
                      </a:cxn>
                      <a:cxn ang="0">
                        <a:pos x="T6" y="T7"/>
                      </a:cxn>
                      <a:cxn ang="0">
                        <a:pos x="T8" y="T9"/>
                      </a:cxn>
                    </a:cxnLst>
                    <a:rect l="0" t="0" r="r" b="b"/>
                    <a:pathLst>
                      <a:path w="892" h="558">
                        <a:moveTo>
                          <a:pt x="892" y="272"/>
                        </a:moveTo>
                        <a:lnTo>
                          <a:pt x="503" y="558"/>
                        </a:lnTo>
                        <a:lnTo>
                          <a:pt x="0" y="239"/>
                        </a:lnTo>
                        <a:lnTo>
                          <a:pt x="364" y="0"/>
                        </a:lnTo>
                        <a:lnTo>
                          <a:pt x="892" y="272"/>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478" name="Freeform 230"/>
                  <p:cNvSpPr>
                    <a:spLocks/>
                  </p:cNvSpPr>
                  <p:nvPr/>
                </p:nvSpPr>
                <p:spPr bwMode="auto">
                  <a:xfrm>
                    <a:off x="2975" y="3184"/>
                    <a:ext cx="492" cy="170"/>
                  </a:xfrm>
                  <a:custGeom>
                    <a:avLst/>
                    <a:gdLst>
                      <a:gd name="T0" fmla="*/ 780 w 984"/>
                      <a:gd name="T1" fmla="*/ 509 h 509"/>
                      <a:gd name="T2" fmla="*/ 984 w 984"/>
                      <a:gd name="T3" fmla="*/ 369 h 509"/>
                      <a:gd name="T4" fmla="*/ 160 w 984"/>
                      <a:gd name="T5" fmla="*/ 0 h 509"/>
                      <a:gd name="T6" fmla="*/ 0 w 984"/>
                      <a:gd name="T7" fmla="*/ 106 h 509"/>
                      <a:gd name="T8" fmla="*/ 780 w 984"/>
                      <a:gd name="T9" fmla="*/ 509 h 509"/>
                    </a:gdLst>
                    <a:ahLst/>
                    <a:cxnLst>
                      <a:cxn ang="0">
                        <a:pos x="T0" y="T1"/>
                      </a:cxn>
                      <a:cxn ang="0">
                        <a:pos x="T2" y="T3"/>
                      </a:cxn>
                      <a:cxn ang="0">
                        <a:pos x="T4" y="T5"/>
                      </a:cxn>
                      <a:cxn ang="0">
                        <a:pos x="T6" y="T7"/>
                      </a:cxn>
                      <a:cxn ang="0">
                        <a:pos x="T8" y="T9"/>
                      </a:cxn>
                    </a:cxnLst>
                    <a:rect l="0" t="0" r="r" b="b"/>
                    <a:pathLst>
                      <a:path w="984" h="509">
                        <a:moveTo>
                          <a:pt x="780" y="509"/>
                        </a:moveTo>
                        <a:lnTo>
                          <a:pt x="984" y="369"/>
                        </a:lnTo>
                        <a:lnTo>
                          <a:pt x="160" y="0"/>
                        </a:lnTo>
                        <a:lnTo>
                          <a:pt x="0" y="106"/>
                        </a:lnTo>
                        <a:lnTo>
                          <a:pt x="780" y="509"/>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479" name="Line 231"/>
                  <p:cNvSpPr>
                    <a:spLocks noChangeShapeType="1"/>
                  </p:cNvSpPr>
                  <p:nvPr/>
                </p:nvSpPr>
                <p:spPr bwMode="auto">
                  <a:xfrm flipH="1" flipV="1">
                    <a:off x="3033" y="3191"/>
                    <a:ext cx="425" cy="134"/>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0" name="Line 232"/>
                  <p:cNvSpPr>
                    <a:spLocks noChangeShapeType="1"/>
                  </p:cNvSpPr>
                  <p:nvPr/>
                </p:nvSpPr>
                <p:spPr bwMode="auto">
                  <a:xfrm flipH="1" flipV="1">
                    <a:off x="3011" y="3200"/>
                    <a:ext cx="411" cy="13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1" name="Line 233"/>
                  <p:cNvSpPr>
                    <a:spLocks noChangeShapeType="1"/>
                  </p:cNvSpPr>
                  <p:nvPr/>
                </p:nvSpPr>
                <p:spPr bwMode="auto">
                  <a:xfrm flipH="1" flipV="1">
                    <a:off x="2994" y="3211"/>
                    <a:ext cx="402" cy="139"/>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2" name="Line 234"/>
                  <p:cNvSpPr>
                    <a:spLocks noChangeShapeType="1"/>
                  </p:cNvSpPr>
                  <p:nvPr/>
                </p:nvSpPr>
                <p:spPr bwMode="auto">
                  <a:xfrm flipH="1" flipV="1">
                    <a:off x="2943" y="3234"/>
                    <a:ext cx="395" cy="143"/>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3" name="Line 235"/>
                  <p:cNvSpPr>
                    <a:spLocks noChangeShapeType="1"/>
                  </p:cNvSpPr>
                  <p:nvPr/>
                </p:nvSpPr>
                <p:spPr bwMode="auto">
                  <a:xfrm flipH="1" flipV="1">
                    <a:off x="2913" y="3248"/>
                    <a:ext cx="392" cy="14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4" name="Line 236"/>
                  <p:cNvSpPr>
                    <a:spLocks noChangeShapeType="1"/>
                  </p:cNvSpPr>
                  <p:nvPr/>
                </p:nvSpPr>
                <p:spPr bwMode="auto">
                  <a:xfrm flipH="1" flipV="1">
                    <a:off x="2898" y="3266"/>
                    <a:ext cx="367" cy="142"/>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5" name="Line 237"/>
                  <p:cNvSpPr>
                    <a:spLocks noChangeShapeType="1"/>
                  </p:cNvSpPr>
                  <p:nvPr/>
                </p:nvSpPr>
                <p:spPr bwMode="auto">
                  <a:xfrm flipH="1" flipV="1">
                    <a:off x="2870" y="3279"/>
                    <a:ext cx="356" cy="143"/>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6" name="Line 238"/>
                  <p:cNvSpPr>
                    <a:spLocks noChangeShapeType="1"/>
                  </p:cNvSpPr>
                  <p:nvPr/>
                </p:nvSpPr>
                <p:spPr bwMode="auto">
                  <a:xfrm flipH="1" flipV="1">
                    <a:off x="2840" y="3297"/>
                    <a:ext cx="346" cy="141"/>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7" name="Line 239"/>
                  <p:cNvSpPr>
                    <a:spLocks noChangeShapeType="1"/>
                  </p:cNvSpPr>
                  <p:nvPr/>
                </p:nvSpPr>
                <p:spPr bwMode="auto">
                  <a:xfrm flipH="1">
                    <a:off x="3122" y="3347"/>
                    <a:ext cx="199" cy="103"/>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8" name="Line 240"/>
                  <p:cNvSpPr>
                    <a:spLocks noChangeShapeType="1"/>
                  </p:cNvSpPr>
                  <p:nvPr/>
                </p:nvSpPr>
                <p:spPr bwMode="auto">
                  <a:xfrm flipH="1">
                    <a:off x="3083" y="3333"/>
                    <a:ext cx="196" cy="98"/>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89" name="Line 241"/>
                  <p:cNvSpPr>
                    <a:spLocks noChangeShapeType="1"/>
                  </p:cNvSpPr>
                  <p:nvPr/>
                </p:nvSpPr>
                <p:spPr bwMode="auto">
                  <a:xfrm flipH="1">
                    <a:off x="3000" y="3302"/>
                    <a:ext cx="191" cy="93"/>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0" name="Line 242"/>
                  <p:cNvSpPr>
                    <a:spLocks noChangeShapeType="1"/>
                  </p:cNvSpPr>
                  <p:nvPr/>
                </p:nvSpPr>
                <p:spPr bwMode="auto">
                  <a:xfrm flipH="1">
                    <a:off x="2956" y="3286"/>
                    <a:ext cx="190" cy="92"/>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1" name="Line 243"/>
                  <p:cNvSpPr>
                    <a:spLocks noChangeShapeType="1"/>
                  </p:cNvSpPr>
                  <p:nvPr/>
                </p:nvSpPr>
                <p:spPr bwMode="auto">
                  <a:xfrm flipH="1">
                    <a:off x="2915" y="3271"/>
                    <a:ext cx="184" cy="92"/>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2" name="Line 244"/>
                  <p:cNvSpPr>
                    <a:spLocks noChangeShapeType="1"/>
                  </p:cNvSpPr>
                  <p:nvPr/>
                </p:nvSpPr>
                <p:spPr bwMode="auto">
                  <a:xfrm flipH="1">
                    <a:off x="2877" y="3256"/>
                    <a:ext cx="180" cy="88"/>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3" name="Line 245"/>
                  <p:cNvSpPr>
                    <a:spLocks noChangeShapeType="1"/>
                  </p:cNvSpPr>
                  <p:nvPr/>
                </p:nvSpPr>
                <p:spPr bwMode="auto">
                  <a:xfrm flipH="1">
                    <a:off x="2837" y="3241"/>
                    <a:ext cx="181" cy="84"/>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4" name="Line 246"/>
                  <p:cNvSpPr>
                    <a:spLocks noChangeShapeType="1"/>
                  </p:cNvSpPr>
                  <p:nvPr/>
                </p:nvSpPr>
                <p:spPr bwMode="auto">
                  <a:xfrm flipH="1">
                    <a:off x="3311" y="3289"/>
                    <a:ext cx="96" cy="4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5" name="Line 247"/>
                  <p:cNvSpPr>
                    <a:spLocks noChangeShapeType="1"/>
                  </p:cNvSpPr>
                  <p:nvPr/>
                </p:nvSpPr>
                <p:spPr bwMode="auto">
                  <a:xfrm flipH="1">
                    <a:off x="3254" y="3270"/>
                    <a:ext cx="89" cy="45"/>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6" name="Line 248"/>
                  <p:cNvSpPr>
                    <a:spLocks noChangeShapeType="1"/>
                  </p:cNvSpPr>
                  <p:nvPr/>
                </p:nvSpPr>
                <p:spPr bwMode="auto">
                  <a:xfrm flipH="1">
                    <a:off x="3196" y="3253"/>
                    <a:ext cx="91" cy="43"/>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7" name="Line 249"/>
                  <p:cNvSpPr>
                    <a:spLocks noChangeShapeType="1"/>
                  </p:cNvSpPr>
                  <p:nvPr/>
                </p:nvSpPr>
                <p:spPr bwMode="auto">
                  <a:xfrm flipH="1">
                    <a:off x="3140" y="3236"/>
                    <a:ext cx="91" cy="41"/>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8" name="Line 250"/>
                  <p:cNvSpPr>
                    <a:spLocks noChangeShapeType="1"/>
                  </p:cNvSpPr>
                  <p:nvPr/>
                </p:nvSpPr>
                <p:spPr bwMode="auto">
                  <a:xfrm flipH="1">
                    <a:off x="3088" y="3218"/>
                    <a:ext cx="82" cy="40"/>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1499" name="Line 251"/>
                  <p:cNvSpPr>
                    <a:spLocks noChangeShapeType="1"/>
                  </p:cNvSpPr>
                  <p:nvPr/>
                </p:nvSpPr>
                <p:spPr bwMode="auto">
                  <a:xfrm flipH="1">
                    <a:off x="3026" y="3199"/>
                    <a:ext cx="81" cy="39"/>
                  </a:xfrm>
                  <a:prstGeom prst="line">
                    <a:avLst/>
                  </a:prstGeom>
                  <a:noFill/>
                  <a:ln w="12700">
                    <a:solidFill>
                      <a:srgbClr val="80808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sp>
            <p:nvSpPr>
              <p:cNvPr id="821500" name="Text Box 252"/>
              <p:cNvSpPr txBox="1">
                <a:spLocks noChangeArrowheads="1"/>
              </p:cNvSpPr>
              <p:nvPr/>
            </p:nvSpPr>
            <p:spPr bwMode="auto">
              <a:xfrm rot="364392">
                <a:off x="2976" y="2793"/>
                <a:ext cx="384"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r" eaLnBrk="1" hangingPunct="1">
                  <a:spcBef>
                    <a:spcPct val="50000"/>
                  </a:spcBef>
                </a:pPr>
                <a:r>
                  <a:rPr lang="zh-CN" altLang="en-US" sz="1000">
                    <a:solidFill>
                      <a:schemeClr val="bg2"/>
                    </a:solidFill>
                    <a:latin typeface="Times New Roman" panose="02020603050405020304" pitchFamily="18" charset="0"/>
                  </a:rPr>
                  <a:t>统计学</a:t>
                </a:r>
              </a:p>
            </p:txBody>
          </p:sp>
          <p:grpSp>
            <p:nvGrpSpPr>
              <p:cNvPr id="821501" name="Group 253"/>
              <p:cNvGrpSpPr>
                <a:grpSpLocks/>
              </p:cNvGrpSpPr>
              <p:nvPr/>
            </p:nvGrpSpPr>
            <p:grpSpPr bwMode="auto">
              <a:xfrm>
                <a:off x="1926" y="2553"/>
                <a:ext cx="1021" cy="1335"/>
                <a:chOff x="2118" y="2544"/>
                <a:chExt cx="1021" cy="1335"/>
              </a:xfrm>
            </p:grpSpPr>
            <p:grpSp>
              <p:nvGrpSpPr>
                <p:cNvPr id="821502" name="Group 254"/>
                <p:cNvGrpSpPr>
                  <a:grpSpLocks/>
                </p:cNvGrpSpPr>
                <p:nvPr/>
              </p:nvGrpSpPr>
              <p:grpSpPr bwMode="auto">
                <a:xfrm>
                  <a:off x="2307" y="2573"/>
                  <a:ext cx="341" cy="359"/>
                  <a:chOff x="2307" y="2573"/>
                  <a:chExt cx="341" cy="359"/>
                </a:xfrm>
              </p:grpSpPr>
              <p:grpSp>
                <p:nvGrpSpPr>
                  <p:cNvPr id="821503" name="Group 255"/>
                  <p:cNvGrpSpPr>
                    <a:grpSpLocks/>
                  </p:cNvGrpSpPr>
                  <p:nvPr/>
                </p:nvGrpSpPr>
                <p:grpSpPr bwMode="auto">
                  <a:xfrm>
                    <a:off x="2307" y="2573"/>
                    <a:ext cx="341" cy="359"/>
                    <a:chOff x="2307" y="2573"/>
                    <a:chExt cx="341" cy="359"/>
                  </a:xfrm>
                </p:grpSpPr>
                <p:sp>
                  <p:nvSpPr>
                    <p:cNvPr id="821504" name="Freeform 256"/>
                    <p:cNvSpPr>
                      <a:spLocks/>
                    </p:cNvSpPr>
                    <p:nvPr/>
                  </p:nvSpPr>
                  <p:spPr bwMode="auto">
                    <a:xfrm>
                      <a:off x="2307" y="2573"/>
                      <a:ext cx="341" cy="359"/>
                    </a:xfrm>
                    <a:custGeom>
                      <a:avLst/>
                      <a:gdLst>
                        <a:gd name="T0" fmla="*/ 475 w 683"/>
                        <a:gd name="T1" fmla="*/ 33 h 1075"/>
                        <a:gd name="T2" fmla="*/ 563 w 683"/>
                        <a:gd name="T3" fmla="*/ 76 h 1075"/>
                        <a:gd name="T4" fmla="*/ 596 w 683"/>
                        <a:gd name="T5" fmla="*/ 163 h 1075"/>
                        <a:gd name="T6" fmla="*/ 623 w 683"/>
                        <a:gd name="T7" fmla="*/ 284 h 1075"/>
                        <a:gd name="T8" fmla="*/ 627 w 683"/>
                        <a:gd name="T9" fmla="*/ 335 h 1075"/>
                        <a:gd name="T10" fmla="*/ 623 w 683"/>
                        <a:gd name="T11" fmla="*/ 382 h 1075"/>
                        <a:gd name="T12" fmla="*/ 611 w 683"/>
                        <a:gd name="T13" fmla="*/ 417 h 1075"/>
                        <a:gd name="T14" fmla="*/ 629 w 683"/>
                        <a:gd name="T15" fmla="*/ 482 h 1075"/>
                        <a:gd name="T16" fmla="*/ 652 w 683"/>
                        <a:gd name="T17" fmla="*/ 544 h 1075"/>
                        <a:gd name="T18" fmla="*/ 663 w 683"/>
                        <a:gd name="T19" fmla="*/ 565 h 1075"/>
                        <a:gd name="T20" fmla="*/ 673 w 683"/>
                        <a:gd name="T21" fmla="*/ 581 h 1075"/>
                        <a:gd name="T22" fmla="*/ 680 w 683"/>
                        <a:gd name="T23" fmla="*/ 596 h 1075"/>
                        <a:gd name="T24" fmla="*/ 683 w 683"/>
                        <a:gd name="T25" fmla="*/ 615 h 1075"/>
                        <a:gd name="T26" fmla="*/ 679 w 683"/>
                        <a:gd name="T27" fmla="*/ 633 h 1075"/>
                        <a:gd name="T28" fmla="*/ 670 w 683"/>
                        <a:gd name="T29" fmla="*/ 639 h 1075"/>
                        <a:gd name="T30" fmla="*/ 642 w 683"/>
                        <a:gd name="T31" fmla="*/ 649 h 1075"/>
                        <a:gd name="T32" fmla="*/ 630 w 683"/>
                        <a:gd name="T33" fmla="*/ 658 h 1075"/>
                        <a:gd name="T34" fmla="*/ 626 w 683"/>
                        <a:gd name="T35" fmla="*/ 681 h 1075"/>
                        <a:gd name="T36" fmla="*/ 629 w 683"/>
                        <a:gd name="T37" fmla="*/ 707 h 1075"/>
                        <a:gd name="T38" fmla="*/ 641 w 683"/>
                        <a:gd name="T39" fmla="*/ 748 h 1075"/>
                        <a:gd name="T40" fmla="*/ 635 w 683"/>
                        <a:gd name="T41" fmla="*/ 768 h 1075"/>
                        <a:gd name="T42" fmla="*/ 623 w 683"/>
                        <a:gd name="T43" fmla="*/ 785 h 1075"/>
                        <a:gd name="T44" fmla="*/ 627 w 683"/>
                        <a:gd name="T45" fmla="*/ 800 h 1075"/>
                        <a:gd name="T46" fmla="*/ 629 w 683"/>
                        <a:gd name="T47" fmla="*/ 813 h 1075"/>
                        <a:gd name="T48" fmla="*/ 623 w 683"/>
                        <a:gd name="T49" fmla="*/ 828 h 1075"/>
                        <a:gd name="T50" fmla="*/ 611 w 683"/>
                        <a:gd name="T51" fmla="*/ 836 h 1075"/>
                        <a:gd name="T52" fmla="*/ 603 w 683"/>
                        <a:gd name="T53" fmla="*/ 857 h 1075"/>
                        <a:gd name="T54" fmla="*/ 603 w 683"/>
                        <a:gd name="T55" fmla="*/ 889 h 1075"/>
                        <a:gd name="T56" fmla="*/ 597 w 683"/>
                        <a:gd name="T57" fmla="*/ 909 h 1075"/>
                        <a:gd name="T58" fmla="*/ 586 w 683"/>
                        <a:gd name="T59" fmla="*/ 926 h 1075"/>
                        <a:gd name="T60" fmla="*/ 573 w 683"/>
                        <a:gd name="T61" fmla="*/ 938 h 1075"/>
                        <a:gd name="T62" fmla="*/ 555 w 683"/>
                        <a:gd name="T63" fmla="*/ 945 h 1075"/>
                        <a:gd name="T64" fmla="*/ 534 w 683"/>
                        <a:gd name="T65" fmla="*/ 949 h 1075"/>
                        <a:gd name="T66" fmla="*/ 484 w 683"/>
                        <a:gd name="T67" fmla="*/ 945 h 1075"/>
                        <a:gd name="T68" fmla="*/ 438 w 683"/>
                        <a:gd name="T69" fmla="*/ 938 h 1075"/>
                        <a:gd name="T70" fmla="*/ 371 w 683"/>
                        <a:gd name="T71" fmla="*/ 1075 h 1075"/>
                        <a:gd name="T72" fmla="*/ 90 w 683"/>
                        <a:gd name="T73" fmla="*/ 908 h 1075"/>
                        <a:gd name="T74" fmla="*/ 117 w 683"/>
                        <a:gd name="T75" fmla="*/ 851 h 1075"/>
                        <a:gd name="T76" fmla="*/ 132 w 683"/>
                        <a:gd name="T77" fmla="*/ 798 h 1075"/>
                        <a:gd name="T78" fmla="*/ 132 w 683"/>
                        <a:gd name="T79" fmla="*/ 725 h 1075"/>
                        <a:gd name="T80" fmla="*/ 0 w 683"/>
                        <a:gd name="T81" fmla="*/ 569 h 1075"/>
                        <a:gd name="T82" fmla="*/ 0 w 683"/>
                        <a:gd name="T83" fmla="*/ 200 h 1075"/>
                        <a:gd name="T84" fmla="*/ 69 w 683"/>
                        <a:gd name="T85" fmla="*/ 98 h 1075"/>
                        <a:gd name="T86" fmla="*/ 156 w 683"/>
                        <a:gd name="T87" fmla="*/ 45 h 1075"/>
                        <a:gd name="T88" fmla="*/ 247 w 683"/>
                        <a:gd name="T89" fmla="*/ 0 h 1075"/>
                        <a:gd name="T90" fmla="*/ 367 w 683"/>
                        <a:gd name="T91" fmla="*/ 21 h 1075"/>
                        <a:gd name="T92" fmla="*/ 475 w 683"/>
                        <a:gd name="T93" fmla="*/ 3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1075">
                          <a:moveTo>
                            <a:pt x="475" y="33"/>
                          </a:moveTo>
                          <a:lnTo>
                            <a:pt x="563" y="76"/>
                          </a:lnTo>
                          <a:lnTo>
                            <a:pt x="596" y="163"/>
                          </a:lnTo>
                          <a:lnTo>
                            <a:pt x="623" y="284"/>
                          </a:lnTo>
                          <a:lnTo>
                            <a:pt x="627" y="335"/>
                          </a:lnTo>
                          <a:lnTo>
                            <a:pt x="623" y="382"/>
                          </a:lnTo>
                          <a:lnTo>
                            <a:pt x="611" y="417"/>
                          </a:lnTo>
                          <a:lnTo>
                            <a:pt x="629" y="482"/>
                          </a:lnTo>
                          <a:lnTo>
                            <a:pt x="652" y="544"/>
                          </a:lnTo>
                          <a:lnTo>
                            <a:pt x="663" y="565"/>
                          </a:lnTo>
                          <a:lnTo>
                            <a:pt x="673" y="581"/>
                          </a:lnTo>
                          <a:lnTo>
                            <a:pt x="680" y="596"/>
                          </a:lnTo>
                          <a:lnTo>
                            <a:pt x="683" y="615"/>
                          </a:lnTo>
                          <a:lnTo>
                            <a:pt x="679" y="633"/>
                          </a:lnTo>
                          <a:lnTo>
                            <a:pt x="670" y="639"/>
                          </a:lnTo>
                          <a:lnTo>
                            <a:pt x="642" y="649"/>
                          </a:lnTo>
                          <a:lnTo>
                            <a:pt x="630" y="658"/>
                          </a:lnTo>
                          <a:lnTo>
                            <a:pt x="626" y="681"/>
                          </a:lnTo>
                          <a:lnTo>
                            <a:pt x="629" y="707"/>
                          </a:lnTo>
                          <a:lnTo>
                            <a:pt x="641" y="748"/>
                          </a:lnTo>
                          <a:lnTo>
                            <a:pt x="635" y="768"/>
                          </a:lnTo>
                          <a:lnTo>
                            <a:pt x="623" y="785"/>
                          </a:lnTo>
                          <a:lnTo>
                            <a:pt x="627" y="800"/>
                          </a:lnTo>
                          <a:lnTo>
                            <a:pt x="629" y="813"/>
                          </a:lnTo>
                          <a:lnTo>
                            <a:pt x="623" y="828"/>
                          </a:lnTo>
                          <a:lnTo>
                            <a:pt x="611" y="836"/>
                          </a:lnTo>
                          <a:lnTo>
                            <a:pt x="603" y="857"/>
                          </a:lnTo>
                          <a:lnTo>
                            <a:pt x="603" y="889"/>
                          </a:lnTo>
                          <a:lnTo>
                            <a:pt x="597" y="909"/>
                          </a:lnTo>
                          <a:lnTo>
                            <a:pt x="586" y="926"/>
                          </a:lnTo>
                          <a:lnTo>
                            <a:pt x="573" y="938"/>
                          </a:lnTo>
                          <a:lnTo>
                            <a:pt x="555" y="945"/>
                          </a:lnTo>
                          <a:lnTo>
                            <a:pt x="534" y="949"/>
                          </a:lnTo>
                          <a:lnTo>
                            <a:pt x="484" y="945"/>
                          </a:lnTo>
                          <a:lnTo>
                            <a:pt x="438" y="938"/>
                          </a:lnTo>
                          <a:lnTo>
                            <a:pt x="371" y="1075"/>
                          </a:lnTo>
                          <a:lnTo>
                            <a:pt x="90" y="908"/>
                          </a:lnTo>
                          <a:lnTo>
                            <a:pt x="117" y="851"/>
                          </a:lnTo>
                          <a:lnTo>
                            <a:pt x="132" y="798"/>
                          </a:lnTo>
                          <a:lnTo>
                            <a:pt x="132" y="725"/>
                          </a:lnTo>
                          <a:lnTo>
                            <a:pt x="0" y="569"/>
                          </a:lnTo>
                          <a:lnTo>
                            <a:pt x="0" y="200"/>
                          </a:lnTo>
                          <a:lnTo>
                            <a:pt x="69" y="98"/>
                          </a:lnTo>
                          <a:lnTo>
                            <a:pt x="156" y="45"/>
                          </a:lnTo>
                          <a:lnTo>
                            <a:pt x="247" y="0"/>
                          </a:lnTo>
                          <a:lnTo>
                            <a:pt x="367" y="21"/>
                          </a:lnTo>
                          <a:lnTo>
                            <a:pt x="475" y="33"/>
                          </a:lnTo>
                          <a:close/>
                        </a:path>
                      </a:pathLst>
                    </a:custGeom>
                    <a:solidFill>
                      <a:srgbClr val="FFC080"/>
                    </a:solidFill>
                    <a:ln w="6350">
                      <a:solidFill>
                        <a:srgbClr val="402000"/>
                      </a:solidFill>
                      <a:prstDash val="solid"/>
                      <a:round/>
                      <a:headEnd/>
                      <a:tailEnd/>
                    </a:ln>
                  </p:spPr>
                  <p:txBody>
                    <a:bodyPr/>
                    <a:lstStyle/>
                    <a:p>
                      <a:endParaRPr lang="zh-CN" altLang="en-US"/>
                    </a:p>
                  </p:txBody>
                </p:sp>
                <p:sp>
                  <p:nvSpPr>
                    <p:cNvPr id="821505" name="Freeform 257"/>
                    <p:cNvSpPr>
                      <a:spLocks/>
                    </p:cNvSpPr>
                    <p:nvPr/>
                  </p:nvSpPr>
                  <p:spPr bwMode="auto">
                    <a:xfrm>
                      <a:off x="2451" y="2799"/>
                      <a:ext cx="39" cy="56"/>
                    </a:xfrm>
                    <a:custGeom>
                      <a:avLst/>
                      <a:gdLst>
                        <a:gd name="T0" fmla="*/ 0 w 79"/>
                        <a:gd name="T1" fmla="*/ 0 h 168"/>
                        <a:gd name="T2" fmla="*/ 23 w 79"/>
                        <a:gd name="T3" fmla="*/ 80 h 168"/>
                        <a:gd name="T4" fmla="*/ 44 w 79"/>
                        <a:gd name="T5" fmla="*/ 121 h 168"/>
                        <a:gd name="T6" fmla="*/ 79 w 79"/>
                        <a:gd name="T7" fmla="*/ 168 h 168"/>
                        <a:gd name="T8" fmla="*/ 32 w 79"/>
                        <a:gd name="T9" fmla="*/ 128 h 168"/>
                        <a:gd name="T10" fmla="*/ 9 w 79"/>
                        <a:gd name="T11" fmla="*/ 80 h 168"/>
                        <a:gd name="T12" fmla="*/ 0 w 79"/>
                        <a:gd name="T13" fmla="*/ 0 h 168"/>
                      </a:gdLst>
                      <a:ahLst/>
                      <a:cxnLst>
                        <a:cxn ang="0">
                          <a:pos x="T0" y="T1"/>
                        </a:cxn>
                        <a:cxn ang="0">
                          <a:pos x="T2" y="T3"/>
                        </a:cxn>
                        <a:cxn ang="0">
                          <a:pos x="T4" y="T5"/>
                        </a:cxn>
                        <a:cxn ang="0">
                          <a:pos x="T6" y="T7"/>
                        </a:cxn>
                        <a:cxn ang="0">
                          <a:pos x="T8" y="T9"/>
                        </a:cxn>
                        <a:cxn ang="0">
                          <a:pos x="T10" y="T11"/>
                        </a:cxn>
                        <a:cxn ang="0">
                          <a:pos x="T12" y="T13"/>
                        </a:cxn>
                      </a:cxnLst>
                      <a:rect l="0" t="0" r="r" b="b"/>
                      <a:pathLst>
                        <a:path w="79" h="168">
                          <a:moveTo>
                            <a:pt x="0" y="0"/>
                          </a:moveTo>
                          <a:lnTo>
                            <a:pt x="23" y="80"/>
                          </a:lnTo>
                          <a:lnTo>
                            <a:pt x="44" y="121"/>
                          </a:lnTo>
                          <a:lnTo>
                            <a:pt x="79" y="168"/>
                          </a:lnTo>
                          <a:lnTo>
                            <a:pt x="32" y="128"/>
                          </a:lnTo>
                          <a:lnTo>
                            <a:pt x="9" y="80"/>
                          </a:lnTo>
                          <a:lnTo>
                            <a:pt x="0"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506" name="Group 258"/>
                  <p:cNvGrpSpPr>
                    <a:grpSpLocks/>
                  </p:cNvGrpSpPr>
                  <p:nvPr/>
                </p:nvGrpSpPr>
                <p:grpSpPr bwMode="auto">
                  <a:xfrm>
                    <a:off x="2529" y="2690"/>
                    <a:ext cx="101" cy="160"/>
                    <a:chOff x="2529" y="2690"/>
                    <a:chExt cx="101" cy="160"/>
                  </a:xfrm>
                </p:grpSpPr>
                <p:sp>
                  <p:nvSpPr>
                    <p:cNvPr id="821507" name="Freeform 259"/>
                    <p:cNvSpPr>
                      <a:spLocks/>
                    </p:cNvSpPr>
                    <p:nvPr/>
                  </p:nvSpPr>
                  <p:spPr bwMode="auto">
                    <a:xfrm>
                      <a:off x="2552" y="2715"/>
                      <a:ext cx="42" cy="23"/>
                    </a:xfrm>
                    <a:custGeom>
                      <a:avLst/>
                      <a:gdLst>
                        <a:gd name="T0" fmla="*/ 76 w 85"/>
                        <a:gd name="T1" fmla="*/ 0 h 67"/>
                        <a:gd name="T2" fmla="*/ 71 w 85"/>
                        <a:gd name="T3" fmla="*/ 8 h 67"/>
                        <a:gd name="T4" fmla="*/ 85 w 85"/>
                        <a:gd name="T5" fmla="*/ 17 h 67"/>
                        <a:gd name="T6" fmla="*/ 66 w 85"/>
                        <a:gd name="T7" fmla="*/ 14 h 67"/>
                        <a:gd name="T8" fmla="*/ 61 w 85"/>
                        <a:gd name="T9" fmla="*/ 36 h 67"/>
                        <a:gd name="T10" fmla="*/ 69 w 85"/>
                        <a:gd name="T11" fmla="*/ 45 h 67"/>
                        <a:gd name="T12" fmla="*/ 62 w 85"/>
                        <a:gd name="T13" fmla="*/ 45 h 67"/>
                        <a:gd name="T14" fmla="*/ 67 w 85"/>
                        <a:gd name="T15" fmla="*/ 67 h 67"/>
                        <a:gd name="T16" fmla="*/ 58 w 85"/>
                        <a:gd name="T17" fmla="*/ 44 h 67"/>
                        <a:gd name="T18" fmla="*/ 41 w 85"/>
                        <a:gd name="T19" fmla="*/ 44 h 67"/>
                        <a:gd name="T20" fmla="*/ 26 w 85"/>
                        <a:gd name="T21" fmla="*/ 36 h 67"/>
                        <a:gd name="T22" fmla="*/ 0 w 85"/>
                        <a:gd name="T23" fmla="*/ 34 h 67"/>
                        <a:gd name="T24" fmla="*/ 26 w 85"/>
                        <a:gd name="T25" fmla="*/ 13 h 67"/>
                        <a:gd name="T26" fmla="*/ 76 w 85"/>
                        <a:gd name="T2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67">
                          <a:moveTo>
                            <a:pt x="76" y="0"/>
                          </a:moveTo>
                          <a:lnTo>
                            <a:pt x="71" y="8"/>
                          </a:lnTo>
                          <a:lnTo>
                            <a:pt x="85" y="17"/>
                          </a:lnTo>
                          <a:lnTo>
                            <a:pt x="66" y="14"/>
                          </a:lnTo>
                          <a:lnTo>
                            <a:pt x="61" y="36"/>
                          </a:lnTo>
                          <a:lnTo>
                            <a:pt x="69" y="45"/>
                          </a:lnTo>
                          <a:lnTo>
                            <a:pt x="62" y="45"/>
                          </a:lnTo>
                          <a:lnTo>
                            <a:pt x="67" y="67"/>
                          </a:lnTo>
                          <a:lnTo>
                            <a:pt x="58" y="44"/>
                          </a:lnTo>
                          <a:lnTo>
                            <a:pt x="41" y="44"/>
                          </a:lnTo>
                          <a:lnTo>
                            <a:pt x="26" y="36"/>
                          </a:lnTo>
                          <a:lnTo>
                            <a:pt x="0" y="34"/>
                          </a:lnTo>
                          <a:lnTo>
                            <a:pt x="26" y="13"/>
                          </a:lnTo>
                          <a:lnTo>
                            <a:pt x="76"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08" name="Freeform 260"/>
                    <p:cNvSpPr>
                      <a:spLocks/>
                    </p:cNvSpPr>
                    <p:nvPr/>
                  </p:nvSpPr>
                  <p:spPr bwMode="auto">
                    <a:xfrm>
                      <a:off x="2529" y="2690"/>
                      <a:ext cx="73" cy="15"/>
                    </a:xfrm>
                    <a:custGeom>
                      <a:avLst/>
                      <a:gdLst>
                        <a:gd name="T0" fmla="*/ 147 w 147"/>
                        <a:gd name="T1" fmla="*/ 23 h 45"/>
                        <a:gd name="T2" fmla="*/ 141 w 147"/>
                        <a:gd name="T3" fmla="*/ 41 h 45"/>
                        <a:gd name="T4" fmla="*/ 124 w 147"/>
                        <a:gd name="T5" fmla="*/ 45 h 45"/>
                        <a:gd name="T6" fmla="*/ 102 w 147"/>
                        <a:gd name="T7" fmla="*/ 33 h 45"/>
                        <a:gd name="T8" fmla="*/ 72 w 147"/>
                        <a:gd name="T9" fmla="*/ 23 h 45"/>
                        <a:gd name="T10" fmla="*/ 23 w 147"/>
                        <a:gd name="T11" fmla="*/ 22 h 45"/>
                        <a:gd name="T12" fmla="*/ 0 w 147"/>
                        <a:gd name="T13" fmla="*/ 24 h 45"/>
                        <a:gd name="T14" fmla="*/ 37 w 147"/>
                        <a:gd name="T15" fmla="*/ 11 h 45"/>
                        <a:gd name="T16" fmla="*/ 64 w 147"/>
                        <a:gd name="T17" fmla="*/ 5 h 45"/>
                        <a:gd name="T18" fmla="*/ 60 w 147"/>
                        <a:gd name="T19" fmla="*/ 0 h 45"/>
                        <a:gd name="T20" fmla="*/ 85 w 147"/>
                        <a:gd name="T21" fmla="*/ 8 h 45"/>
                        <a:gd name="T22" fmla="*/ 82 w 147"/>
                        <a:gd name="T23" fmla="*/ 3 h 45"/>
                        <a:gd name="T24" fmla="*/ 103 w 147"/>
                        <a:gd name="T25" fmla="*/ 11 h 45"/>
                        <a:gd name="T26" fmla="*/ 123 w 147"/>
                        <a:gd name="T27" fmla="*/ 11 h 45"/>
                        <a:gd name="T28" fmla="*/ 147 w 147"/>
                        <a:gd name="T2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45">
                          <a:moveTo>
                            <a:pt x="147" y="23"/>
                          </a:moveTo>
                          <a:lnTo>
                            <a:pt x="141" y="41"/>
                          </a:lnTo>
                          <a:lnTo>
                            <a:pt x="124" y="45"/>
                          </a:lnTo>
                          <a:lnTo>
                            <a:pt x="102" y="33"/>
                          </a:lnTo>
                          <a:lnTo>
                            <a:pt x="72" y="23"/>
                          </a:lnTo>
                          <a:lnTo>
                            <a:pt x="23" y="22"/>
                          </a:lnTo>
                          <a:lnTo>
                            <a:pt x="0" y="24"/>
                          </a:lnTo>
                          <a:lnTo>
                            <a:pt x="37" y="11"/>
                          </a:lnTo>
                          <a:lnTo>
                            <a:pt x="64" y="5"/>
                          </a:lnTo>
                          <a:lnTo>
                            <a:pt x="60" y="0"/>
                          </a:lnTo>
                          <a:lnTo>
                            <a:pt x="85" y="8"/>
                          </a:lnTo>
                          <a:lnTo>
                            <a:pt x="82" y="3"/>
                          </a:lnTo>
                          <a:lnTo>
                            <a:pt x="103" y="11"/>
                          </a:lnTo>
                          <a:lnTo>
                            <a:pt x="123" y="11"/>
                          </a:lnTo>
                          <a:lnTo>
                            <a:pt x="147" y="2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09" name="Freeform 261"/>
                    <p:cNvSpPr>
                      <a:spLocks/>
                    </p:cNvSpPr>
                    <p:nvPr/>
                  </p:nvSpPr>
                  <p:spPr bwMode="auto">
                    <a:xfrm>
                      <a:off x="2592" y="2821"/>
                      <a:ext cx="33" cy="24"/>
                    </a:xfrm>
                    <a:custGeom>
                      <a:avLst/>
                      <a:gdLst>
                        <a:gd name="T0" fmla="*/ 67 w 67"/>
                        <a:gd name="T1" fmla="*/ 8 h 70"/>
                        <a:gd name="T2" fmla="*/ 56 w 67"/>
                        <a:gd name="T3" fmla="*/ 3 h 70"/>
                        <a:gd name="T4" fmla="*/ 47 w 67"/>
                        <a:gd name="T5" fmla="*/ 0 h 70"/>
                        <a:gd name="T6" fmla="*/ 39 w 67"/>
                        <a:gd name="T7" fmla="*/ 9 h 70"/>
                        <a:gd name="T8" fmla="*/ 28 w 67"/>
                        <a:gd name="T9" fmla="*/ 18 h 70"/>
                        <a:gd name="T10" fmla="*/ 17 w 67"/>
                        <a:gd name="T11" fmla="*/ 26 h 70"/>
                        <a:gd name="T12" fmla="*/ 7 w 67"/>
                        <a:gd name="T13" fmla="*/ 30 h 70"/>
                        <a:gd name="T14" fmla="*/ 5 w 67"/>
                        <a:gd name="T15" fmla="*/ 22 h 70"/>
                        <a:gd name="T16" fmla="*/ 2 w 67"/>
                        <a:gd name="T17" fmla="*/ 39 h 70"/>
                        <a:gd name="T18" fmla="*/ 0 w 67"/>
                        <a:gd name="T19" fmla="*/ 53 h 70"/>
                        <a:gd name="T20" fmla="*/ 0 w 67"/>
                        <a:gd name="T21" fmla="*/ 62 h 70"/>
                        <a:gd name="T22" fmla="*/ 4 w 67"/>
                        <a:gd name="T23" fmla="*/ 70 h 70"/>
                        <a:gd name="T24" fmla="*/ 3 w 67"/>
                        <a:gd name="T25" fmla="*/ 56 h 70"/>
                        <a:gd name="T26" fmla="*/ 8 w 67"/>
                        <a:gd name="T27" fmla="*/ 39 h 70"/>
                        <a:gd name="T28" fmla="*/ 28 w 67"/>
                        <a:gd name="T29" fmla="*/ 32 h 70"/>
                        <a:gd name="T30" fmla="*/ 40 w 67"/>
                        <a:gd name="T31" fmla="*/ 37 h 70"/>
                        <a:gd name="T32" fmla="*/ 51 w 67"/>
                        <a:gd name="T33" fmla="*/ 39 h 70"/>
                        <a:gd name="T34" fmla="*/ 63 w 67"/>
                        <a:gd name="T35" fmla="*/ 23 h 70"/>
                        <a:gd name="T36" fmla="*/ 67 w 67"/>
                        <a:gd name="T37" fmla="*/ 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70">
                          <a:moveTo>
                            <a:pt x="67" y="8"/>
                          </a:moveTo>
                          <a:lnTo>
                            <a:pt x="56" y="3"/>
                          </a:lnTo>
                          <a:lnTo>
                            <a:pt x="47" y="0"/>
                          </a:lnTo>
                          <a:lnTo>
                            <a:pt x="39" y="9"/>
                          </a:lnTo>
                          <a:lnTo>
                            <a:pt x="28" y="18"/>
                          </a:lnTo>
                          <a:lnTo>
                            <a:pt x="17" y="26"/>
                          </a:lnTo>
                          <a:lnTo>
                            <a:pt x="7" y="30"/>
                          </a:lnTo>
                          <a:lnTo>
                            <a:pt x="5" y="22"/>
                          </a:lnTo>
                          <a:lnTo>
                            <a:pt x="2" y="39"/>
                          </a:lnTo>
                          <a:lnTo>
                            <a:pt x="0" y="53"/>
                          </a:lnTo>
                          <a:lnTo>
                            <a:pt x="0" y="62"/>
                          </a:lnTo>
                          <a:lnTo>
                            <a:pt x="4" y="70"/>
                          </a:lnTo>
                          <a:lnTo>
                            <a:pt x="3" y="56"/>
                          </a:lnTo>
                          <a:lnTo>
                            <a:pt x="8" y="39"/>
                          </a:lnTo>
                          <a:lnTo>
                            <a:pt x="28" y="32"/>
                          </a:lnTo>
                          <a:lnTo>
                            <a:pt x="40" y="37"/>
                          </a:lnTo>
                          <a:lnTo>
                            <a:pt x="51" y="39"/>
                          </a:lnTo>
                          <a:lnTo>
                            <a:pt x="63" y="23"/>
                          </a:lnTo>
                          <a:lnTo>
                            <a:pt x="67" y="8"/>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10" name="Freeform 262"/>
                    <p:cNvSpPr>
                      <a:spLocks/>
                    </p:cNvSpPr>
                    <p:nvPr/>
                  </p:nvSpPr>
                  <p:spPr bwMode="auto">
                    <a:xfrm>
                      <a:off x="2605" y="2846"/>
                      <a:ext cx="12" cy="4"/>
                    </a:xfrm>
                    <a:custGeom>
                      <a:avLst/>
                      <a:gdLst>
                        <a:gd name="T0" fmla="*/ 24 w 24"/>
                        <a:gd name="T1" fmla="*/ 2 h 12"/>
                        <a:gd name="T2" fmla="*/ 10 w 24"/>
                        <a:gd name="T3" fmla="*/ 0 h 12"/>
                        <a:gd name="T4" fmla="*/ 0 w 24"/>
                        <a:gd name="T5" fmla="*/ 4 h 12"/>
                        <a:gd name="T6" fmla="*/ 13 w 24"/>
                        <a:gd name="T7" fmla="*/ 12 h 12"/>
                        <a:gd name="T8" fmla="*/ 24 w 24"/>
                        <a:gd name="T9" fmla="*/ 2 h 12"/>
                      </a:gdLst>
                      <a:ahLst/>
                      <a:cxnLst>
                        <a:cxn ang="0">
                          <a:pos x="T0" y="T1"/>
                        </a:cxn>
                        <a:cxn ang="0">
                          <a:pos x="T2" y="T3"/>
                        </a:cxn>
                        <a:cxn ang="0">
                          <a:pos x="T4" y="T5"/>
                        </a:cxn>
                        <a:cxn ang="0">
                          <a:pos x="T6" y="T7"/>
                        </a:cxn>
                        <a:cxn ang="0">
                          <a:pos x="T8" y="T9"/>
                        </a:cxn>
                      </a:cxnLst>
                      <a:rect l="0" t="0" r="r" b="b"/>
                      <a:pathLst>
                        <a:path w="24" h="12">
                          <a:moveTo>
                            <a:pt x="24" y="2"/>
                          </a:moveTo>
                          <a:lnTo>
                            <a:pt x="10" y="0"/>
                          </a:lnTo>
                          <a:lnTo>
                            <a:pt x="0" y="4"/>
                          </a:lnTo>
                          <a:lnTo>
                            <a:pt x="13" y="12"/>
                          </a:lnTo>
                          <a:lnTo>
                            <a:pt x="24" y="2"/>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11" name="Freeform 263"/>
                    <p:cNvSpPr>
                      <a:spLocks/>
                    </p:cNvSpPr>
                    <p:nvPr/>
                  </p:nvSpPr>
                  <p:spPr bwMode="auto">
                    <a:xfrm>
                      <a:off x="2616" y="2782"/>
                      <a:ext cx="14" cy="5"/>
                    </a:xfrm>
                    <a:custGeom>
                      <a:avLst/>
                      <a:gdLst>
                        <a:gd name="T0" fmla="*/ 27 w 27"/>
                        <a:gd name="T1" fmla="*/ 0 h 15"/>
                        <a:gd name="T2" fmla="*/ 13 w 27"/>
                        <a:gd name="T3" fmla="*/ 0 h 15"/>
                        <a:gd name="T4" fmla="*/ 2 w 27"/>
                        <a:gd name="T5" fmla="*/ 5 h 15"/>
                        <a:gd name="T6" fmla="*/ 0 w 27"/>
                        <a:gd name="T7" fmla="*/ 13 h 15"/>
                        <a:gd name="T8" fmla="*/ 6 w 27"/>
                        <a:gd name="T9" fmla="*/ 15 h 15"/>
                        <a:gd name="T10" fmla="*/ 14 w 27"/>
                        <a:gd name="T11" fmla="*/ 11 h 15"/>
                        <a:gd name="T12" fmla="*/ 27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27" y="0"/>
                          </a:moveTo>
                          <a:lnTo>
                            <a:pt x="13" y="0"/>
                          </a:lnTo>
                          <a:lnTo>
                            <a:pt x="2" y="5"/>
                          </a:lnTo>
                          <a:lnTo>
                            <a:pt x="0" y="13"/>
                          </a:lnTo>
                          <a:lnTo>
                            <a:pt x="6" y="15"/>
                          </a:lnTo>
                          <a:lnTo>
                            <a:pt x="14" y="11"/>
                          </a:lnTo>
                          <a:lnTo>
                            <a:pt x="27"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12" name="Freeform 264"/>
                    <p:cNvSpPr>
                      <a:spLocks/>
                    </p:cNvSpPr>
                    <p:nvPr/>
                  </p:nvSpPr>
                  <p:spPr bwMode="auto">
                    <a:xfrm>
                      <a:off x="2603" y="2777"/>
                      <a:ext cx="6" cy="12"/>
                    </a:xfrm>
                    <a:custGeom>
                      <a:avLst/>
                      <a:gdLst>
                        <a:gd name="T0" fmla="*/ 5 w 13"/>
                        <a:gd name="T1" fmla="*/ 0 h 35"/>
                        <a:gd name="T2" fmla="*/ 3 w 13"/>
                        <a:gd name="T3" fmla="*/ 12 h 35"/>
                        <a:gd name="T4" fmla="*/ 7 w 13"/>
                        <a:gd name="T5" fmla="*/ 28 h 35"/>
                        <a:gd name="T6" fmla="*/ 13 w 13"/>
                        <a:gd name="T7" fmla="*/ 35 h 35"/>
                        <a:gd name="T8" fmla="*/ 4 w 13"/>
                        <a:gd name="T9" fmla="*/ 30 h 35"/>
                        <a:gd name="T10" fmla="*/ 0 w 13"/>
                        <a:gd name="T11" fmla="*/ 24 h 35"/>
                        <a:gd name="T12" fmla="*/ 0 w 13"/>
                        <a:gd name="T13" fmla="*/ 16 h 35"/>
                        <a:gd name="T14" fmla="*/ 5 w 13"/>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35">
                          <a:moveTo>
                            <a:pt x="5" y="0"/>
                          </a:moveTo>
                          <a:lnTo>
                            <a:pt x="3" y="12"/>
                          </a:lnTo>
                          <a:lnTo>
                            <a:pt x="7" y="28"/>
                          </a:lnTo>
                          <a:lnTo>
                            <a:pt x="13" y="35"/>
                          </a:lnTo>
                          <a:lnTo>
                            <a:pt x="4" y="30"/>
                          </a:lnTo>
                          <a:lnTo>
                            <a:pt x="0" y="24"/>
                          </a:lnTo>
                          <a:lnTo>
                            <a:pt x="0" y="16"/>
                          </a:lnTo>
                          <a:lnTo>
                            <a:pt x="5"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13" name="Freeform 265"/>
                    <p:cNvSpPr>
                      <a:spLocks/>
                    </p:cNvSpPr>
                    <p:nvPr/>
                  </p:nvSpPr>
                  <p:spPr bwMode="auto">
                    <a:xfrm>
                      <a:off x="2564" y="2722"/>
                      <a:ext cx="9" cy="4"/>
                    </a:xfrm>
                    <a:custGeom>
                      <a:avLst/>
                      <a:gdLst>
                        <a:gd name="T0" fmla="*/ 18 w 18"/>
                        <a:gd name="T1" fmla="*/ 0 h 12"/>
                        <a:gd name="T2" fmla="*/ 18 w 18"/>
                        <a:gd name="T3" fmla="*/ 12 h 12"/>
                        <a:gd name="T4" fmla="*/ 11 w 18"/>
                        <a:gd name="T5" fmla="*/ 9 h 12"/>
                        <a:gd name="T6" fmla="*/ 5 w 18"/>
                        <a:gd name="T7" fmla="*/ 8 h 12"/>
                        <a:gd name="T8" fmla="*/ 0 w 18"/>
                        <a:gd name="T9" fmla="*/ 8 h 12"/>
                        <a:gd name="T10" fmla="*/ 6 w 18"/>
                        <a:gd name="T11" fmla="*/ 2 h 12"/>
                        <a:gd name="T12" fmla="*/ 18 w 18"/>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8" h="12">
                          <a:moveTo>
                            <a:pt x="18" y="0"/>
                          </a:moveTo>
                          <a:lnTo>
                            <a:pt x="18" y="12"/>
                          </a:lnTo>
                          <a:lnTo>
                            <a:pt x="11" y="9"/>
                          </a:lnTo>
                          <a:lnTo>
                            <a:pt x="5" y="8"/>
                          </a:lnTo>
                          <a:lnTo>
                            <a:pt x="0" y="8"/>
                          </a:lnTo>
                          <a:lnTo>
                            <a:pt x="6" y="2"/>
                          </a:lnTo>
                          <a:lnTo>
                            <a:pt x="18" y="0"/>
                          </a:lnTo>
                          <a:close/>
                        </a:path>
                      </a:pathLst>
                    </a:custGeom>
                    <a:solidFill>
                      <a:srgbClr val="FFC08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514" name="Group 266"/>
                  <p:cNvGrpSpPr>
                    <a:grpSpLocks/>
                  </p:cNvGrpSpPr>
                  <p:nvPr/>
                </p:nvGrpSpPr>
                <p:grpSpPr bwMode="auto">
                  <a:xfrm>
                    <a:off x="2415" y="2702"/>
                    <a:ext cx="47" cy="76"/>
                    <a:chOff x="2415" y="2702"/>
                    <a:chExt cx="47" cy="76"/>
                  </a:xfrm>
                </p:grpSpPr>
                <p:sp>
                  <p:nvSpPr>
                    <p:cNvPr id="821515" name="Freeform 267"/>
                    <p:cNvSpPr>
                      <a:spLocks/>
                    </p:cNvSpPr>
                    <p:nvPr/>
                  </p:nvSpPr>
                  <p:spPr bwMode="auto">
                    <a:xfrm>
                      <a:off x="2425" y="2710"/>
                      <a:ext cx="29" cy="57"/>
                    </a:xfrm>
                    <a:custGeom>
                      <a:avLst/>
                      <a:gdLst>
                        <a:gd name="T0" fmla="*/ 58 w 58"/>
                        <a:gd name="T1" fmla="*/ 33 h 170"/>
                        <a:gd name="T2" fmla="*/ 40 w 58"/>
                        <a:gd name="T3" fmla="*/ 13 h 170"/>
                        <a:gd name="T4" fmla="*/ 19 w 58"/>
                        <a:gd name="T5" fmla="*/ 18 h 170"/>
                        <a:gd name="T6" fmla="*/ 8 w 58"/>
                        <a:gd name="T7" fmla="*/ 45 h 170"/>
                        <a:gd name="T8" fmla="*/ 5 w 58"/>
                        <a:gd name="T9" fmla="*/ 83 h 170"/>
                        <a:gd name="T10" fmla="*/ 8 w 58"/>
                        <a:gd name="T11" fmla="*/ 114 h 170"/>
                        <a:gd name="T12" fmla="*/ 15 w 58"/>
                        <a:gd name="T13" fmla="*/ 139 h 170"/>
                        <a:gd name="T14" fmla="*/ 25 w 58"/>
                        <a:gd name="T15" fmla="*/ 101 h 170"/>
                        <a:gd name="T16" fmla="*/ 34 w 58"/>
                        <a:gd name="T17" fmla="*/ 79 h 170"/>
                        <a:gd name="T18" fmla="*/ 55 w 58"/>
                        <a:gd name="T19" fmla="*/ 66 h 170"/>
                        <a:gd name="T20" fmla="*/ 39 w 58"/>
                        <a:gd name="T21" fmla="*/ 95 h 170"/>
                        <a:gd name="T22" fmla="*/ 23 w 58"/>
                        <a:gd name="T23" fmla="*/ 120 h 170"/>
                        <a:gd name="T24" fmla="*/ 21 w 58"/>
                        <a:gd name="T25" fmla="*/ 146 h 170"/>
                        <a:gd name="T26" fmla="*/ 28 w 58"/>
                        <a:gd name="T27" fmla="*/ 166 h 170"/>
                        <a:gd name="T28" fmla="*/ 38 w 58"/>
                        <a:gd name="T29" fmla="*/ 170 h 170"/>
                        <a:gd name="T30" fmla="*/ 12 w 58"/>
                        <a:gd name="T31" fmla="*/ 163 h 170"/>
                        <a:gd name="T32" fmla="*/ 1 w 58"/>
                        <a:gd name="T33" fmla="*/ 127 h 170"/>
                        <a:gd name="T34" fmla="*/ 0 w 58"/>
                        <a:gd name="T35" fmla="*/ 80 h 170"/>
                        <a:gd name="T36" fmla="*/ 1 w 58"/>
                        <a:gd name="T37" fmla="*/ 37 h 170"/>
                        <a:gd name="T38" fmla="*/ 15 w 58"/>
                        <a:gd name="T39" fmla="*/ 10 h 170"/>
                        <a:gd name="T40" fmla="*/ 33 w 58"/>
                        <a:gd name="T41" fmla="*/ 0 h 170"/>
                        <a:gd name="T42" fmla="*/ 50 w 58"/>
                        <a:gd name="T43" fmla="*/ 6 h 170"/>
                        <a:gd name="T44" fmla="*/ 58 w 58"/>
                        <a:gd name="T45" fmla="*/ 3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170">
                          <a:moveTo>
                            <a:pt x="58" y="33"/>
                          </a:moveTo>
                          <a:lnTo>
                            <a:pt x="40" y="13"/>
                          </a:lnTo>
                          <a:lnTo>
                            <a:pt x="19" y="18"/>
                          </a:lnTo>
                          <a:lnTo>
                            <a:pt x="8" y="45"/>
                          </a:lnTo>
                          <a:lnTo>
                            <a:pt x="5" y="83"/>
                          </a:lnTo>
                          <a:lnTo>
                            <a:pt x="8" y="114"/>
                          </a:lnTo>
                          <a:lnTo>
                            <a:pt x="15" y="139"/>
                          </a:lnTo>
                          <a:lnTo>
                            <a:pt x="25" y="101"/>
                          </a:lnTo>
                          <a:lnTo>
                            <a:pt x="34" y="79"/>
                          </a:lnTo>
                          <a:lnTo>
                            <a:pt x="55" y="66"/>
                          </a:lnTo>
                          <a:lnTo>
                            <a:pt x="39" y="95"/>
                          </a:lnTo>
                          <a:lnTo>
                            <a:pt x="23" y="120"/>
                          </a:lnTo>
                          <a:lnTo>
                            <a:pt x="21" y="146"/>
                          </a:lnTo>
                          <a:lnTo>
                            <a:pt x="28" y="166"/>
                          </a:lnTo>
                          <a:lnTo>
                            <a:pt x="38" y="170"/>
                          </a:lnTo>
                          <a:lnTo>
                            <a:pt x="12" y="163"/>
                          </a:lnTo>
                          <a:lnTo>
                            <a:pt x="1" y="127"/>
                          </a:lnTo>
                          <a:lnTo>
                            <a:pt x="0" y="80"/>
                          </a:lnTo>
                          <a:lnTo>
                            <a:pt x="1" y="37"/>
                          </a:lnTo>
                          <a:lnTo>
                            <a:pt x="15" y="10"/>
                          </a:lnTo>
                          <a:lnTo>
                            <a:pt x="33" y="0"/>
                          </a:lnTo>
                          <a:lnTo>
                            <a:pt x="50" y="6"/>
                          </a:lnTo>
                          <a:lnTo>
                            <a:pt x="58" y="33"/>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16" name="Freeform 268"/>
                    <p:cNvSpPr>
                      <a:spLocks/>
                    </p:cNvSpPr>
                    <p:nvPr/>
                  </p:nvSpPr>
                  <p:spPr bwMode="auto">
                    <a:xfrm>
                      <a:off x="2415" y="2702"/>
                      <a:ext cx="47" cy="76"/>
                    </a:xfrm>
                    <a:custGeom>
                      <a:avLst/>
                      <a:gdLst>
                        <a:gd name="T0" fmla="*/ 95 w 95"/>
                        <a:gd name="T1" fmla="*/ 55 h 228"/>
                        <a:gd name="T2" fmla="*/ 80 w 95"/>
                        <a:gd name="T3" fmla="*/ 19 h 228"/>
                        <a:gd name="T4" fmla="*/ 56 w 95"/>
                        <a:gd name="T5" fmla="*/ 9 h 228"/>
                        <a:gd name="T6" fmla="*/ 25 w 95"/>
                        <a:gd name="T7" fmla="*/ 15 h 228"/>
                        <a:gd name="T8" fmla="*/ 15 w 95"/>
                        <a:gd name="T9" fmla="*/ 36 h 228"/>
                        <a:gd name="T10" fmla="*/ 7 w 95"/>
                        <a:gd name="T11" fmla="*/ 70 h 228"/>
                        <a:gd name="T12" fmla="*/ 7 w 95"/>
                        <a:gd name="T13" fmla="*/ 99 h 228"/>
                        <a:gd name="T14" fmla="*/ 11 w 95"/>
                        <a:gd name="T15" fmla="*/ 118 h 228"/>
                        <a:gd name="T16" fmla="*/ 11 w 95"/>
                        <a:gd name="T17" fmla="*/ 146 h 228"/>
                        <a:gd name="T18" fmla="*/ 16 w 95"/>
                        <a:gd name="T19" fmla="*/ 177 h 228"/>
                        <a:gd name="T20" fmla="*/ 36 w 95"/>
                        <a:gd name="T21" fmla="*/ 210 h 228"/>
                        <a:gd name="T22" fmla="*/ 49 w 95"/>
                        <a:gd name="T23" fmla="*/ 210 h 228"/>
                        <a:gd name="T24" fmla="*/ 66 w 95"/>
                        <a:gd name="T25" fmla="*/ 210 h 228"/>
                        <a:gd name="T26" fmla="*/ 66 w 95"/>
                        <a:gd name="T27" fmla="*/ 215 h 228"/>
                        <a:gd name="T28" fmla="*/ 54 w 95"/>
                        <a:gd name="T29" fmla="*/ 228 h 228"/>
                        <a:gd name="T30" fmla="*/ 39 w 95"/>
                        <a:gd name="T31" fmla="*/ 225 h 228"/>
                        <a:gd name="T32" fmla="*/ 21 w 95"/>
                        <a:gd name="T33" fmla="*/ 214 h 228"/>
                        <a:gd name="T34" fmla="*/ 5 w 95"/>
                        <a:gd name="T35" fmla="*/ 180 h 228"/>
                        <a:gd name="T36" fmla="*/ 4 w 95"/>
                        <a:gd name="T37" fmla="*/ 127 h 228"/>
                        <a:gd name="T38" fmla="*/ 0 w 95"/>
                        <a:gd name="T39" fmla="*/ 92 h 228"/>
                        <a:gd name="T40" fmla="*/ 0 w 95"/>
                        <a:gd name="T41" fmla="*/ 62 h 228"/>
                        <a:gd name="T42" fmla="*/ 9 w 95"/>
                        <a:gd name="T43" fmla="*/ 32 h 228"/>
                        <a:gd name="T44" fmla="*/ 19 w 95"/>
                        <a:gd name="T45" fmla="*/ 9 h 228"/>
                        <a:gd name="T46" fmla="*/ 44 w 95"/>
                        <a:gd name="T47" fmla="*/ 0 h 228"/>
                        <a:gd name="T48" fmla="*/ 80 w 95"/>
                        <a:gd name="T49" fmla="*/ 5 h 228"/>
                        <a:gd name="T50" fmla="*/ 93 w 95"/>
                        <a:gd name="T51" fmla="*/ 19 h 228"/>
                        <a:gd name="T52" fmla="*/ 95 w 95"/>
                        <a:gd name="T53" fmla="*/ 5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228">
                          <a:moveTo>
                            <a:pt x="95" y="55"/>
                          </a:moveTo>
                          <a:lnTo>
                            <a:pt x="80" y="19"/>
                          </a:lnTo>
                          <a:lnTo>
                            <a:pt x="56" y="9"/>
                          </a:lnTo>
                          <a:lnTo>
                            <a:pt x="25" y="15"/>
                          </a:lnTo>
                          <a:lnTo>
                            <a:pt x="15" y="36"/>
                          </a:lnTo>
                          <a:lnTo>
                            <a:pt x="7" y="70"/>
                          </a:lnTo>
                          <a:lnTo>
                            <a:pt x="7" y="99"/>
                          </a:lnTo>
                          <a:lnTo>
                            <a:pt x="11" y="118"/>
                          </a:lnTo>
                          <a:lnTo>
                            <a:pt x="11" y="146"/>
                          </a:lnTo>
                          <a:lnTo>
                            <a:pt x="16" y="177"/>
                          </a:lnTo>
                          <a:lnTo>
                            <a:pt x="36" y="210"/>
                          </a:lnTo>
                          <a:lnTo>
                            <a:pt x="49" y="210"/>
                          </a:lnTo>
                          <a:lnTo>
                            <a:pt x="66" y="210"/>
                          </a:lnTo>
                          <a:lnTo>
                            <a:pt x="66" y="215"/>
                          </a:lnTo>
                          <a:lnTo>
                            <a:pt x="54" y="228"/>
                          </a:lnTo>
                          <a:lnTo>
                            <a:pt x="39" y="225"/>
                          </a:lnTo>
                          <a:lnTo>
                            <a:pt x="21" y="214"/>
                          </a:lnTo>
                          <a:lnTo>
                            <a:pt x="5" y="180"/>
                          </a:lnTo>
                          <a:lnTo>
                            <a:pt x="4" y="127"/>
                          </a:lnTo>
                          <a:lnTo>
                            <a:pt x="0" y="92"/>
                          </a:lnTo>
                          <a:lnTo>
                            <a:pt x="0" y="62"/>
                          </a:lnTo>
                          <a:lnTo>
                            <a:pt x="9" y="32"/>
                          </a:lnTo>
                          <a:lnTo>
                            <a:pt x="19" y="9"/>
                          </a:lnTo>
                          <a:lnTo>
                            <a:pt x="44" y="0"/>
                          </a:lnTo>
                          <a:lnTo>
                            <a:pt x="80" y="5"/>
                          </a:lnTo>
                          <a:lnTo>
                            <a:pt x="93" y="19"/>
                          </a:lnTo>
                          <a:lnTo>
                            <a:pt x="95" y="55"/>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sp>
              <p:nvSpPr>
                <p:cNvPr id="821517" name="Freeform 269"/>
                <p:cNvSpPr>
                  <a:spLocks/>
                </p:cNvSpPr>
                <p:nvPr/>
              </p:nvSpPr>
              <p:spPr bwMode="auto">
                <a:xfrm>
                  <a:off x="2220" y="2858"/>
                  <a:ext cx="895" cy="1021"/>
                </a:xfrm>
                <a:custGeom>
                  <a:avLst/>
                  <a:gdLst>
                    <a:gd name="T0" fmla="*/ 263 w 1789"/>
                    <a:gd name="T1" fmla="*/ 0 h 3063"/>
                    <a:gd name="T2" fmla="*/ 535 w 1789"/>
                    <a:gd name="T3" fmla="*/ 323 h 3063"/>
                    <a:gd name="T4" fmla="*/ 625 w 1789"/>
                    <a:gd name="T5" fmla="*/ 559 h 3063"/>
                    <a:gd name="T6" fmla="*/ 780 w 1789"/>
                    <a:gd name="T7" fmla="*/ 923 h 3063"/>
                    <a:gd name="T8" fmla="*/ 813 w 1789"/>
                    <a:gd name="T9" fmla="*/ 1086 h 3063"/>
                    <a:gd name="T10" fmla="*/ 799 w 1789"/>
                    <a:gd name="T11" fmla="*/ 1230 h 3063"/>
                    <a:gd name="T12" fmla="*/ 787 w 1789"/>
                    <a:gd name="T13" fmla="*/ 1364 h 3063"/>
                    <a:gd name="T14" fmla="*/ 1238 w 1789"/>
                    <a:gd name="T15" fmla="*/ 1485 h 3063"/>
                    <a:gd name="T16" fmla="*/ 1371 w 1789"/>
                    <a:gd name="T17" fmla="*/ 1531 h 3063"/>
                    <a:gd name="T18" fmla="*/ 1390 w 1789"/>
                    <a:gd name="T19" fmla="*/ 1663 h 3063"/>
                    <a:gd name="T20" fmla="*/ 1135 w 1789"/>
                    <a:gd name="T21" fmla="*/ 1739 h 3063"/>
                    <a:gd name="T22" fmla="*/ 886 w 1789"/>
                    <a:gd name="T23" fmla="*/ 1760 h 3063"/>
                    <a:gd name="T24" fmla="*/ 798 w 1789"/>
                    <a:gd name="T25" fmla="*/ 1893 h 3063"/>
                    <a:gd name="T26" fmla="*/ 783 w 1789"/>
                    <a:gd name="T27" fmla="*/ 2064 h 3063"/>
                    <a:gd name="T28" fmla="*/ 822 w 1789"/>
                    <a:gd name="T29" fmla="*/ 2128 h 3063"/>
                    <a:gd name="T30" fmla="*/ 930 w 1789"/>
                    <a:gd name="T31" fmla="*/ 2173 h 3063"/>
                    <a:gd name="T32" fmla="*/ 1046 w 1789"/>
                    <a:gd name="T33" fmla="*/ 2248 h 3063"/>
                    <a:gd name="T34" fmla="*/ 1534 w 1789"/>
                    <a:gd name="T35" fmla="*/ 2482 h 3063"/>
                    <a:gd name="T36" fmla="*/ 1664 w 1789"/>
                    <a:gd name="T37" fmla="*/ 2632 h 3063"/>
                    <a:gd name="T38" fmla="*/ 1789 w 1789"/>
                    <a:gd name="T39" fmla="*/ 3063 h 3063"/>
                    <a:gd name="T40" fmla="*/ 895 w 1789"/>
                    <a:gd name="T41" fmla="*/ 2980 h 3063"/>
                    <a:gd name="T42" fmla="*/ 387 w 1789"/>
                    <a:gd name="T43" fmla="*/ 2974 h 3063"/>
                    <a:gd name="T44" fmla="*/ 152 w 1789"/>
                    <a:gd name="T45" fmla="*/ 2937 h 3063"/>
                    <a:gd name="T46" fmla="*/ 45 w 1789"/>
                    <a:gd name="T47" fmla="*/ 2823 h 3063"/>
                    <a:gd name="T48" fmla="*/ 12 w 1789"/>
                    <a:gd name="T49" fmla="*/ 2637 h 3063"/>
                    <a:gd name="T50" fmla="*/ 67 w 1789"/>
                    <a:gd name="T51" fmla="*/ 2330 h 3063"/>
                    <a:gd name="T52" fmla="*/ 131 w 1789"/>
                    <a:gd name="T53" fmla="*/ 2060 h 3063"/>
                    <a:gd name="T54" fmla="*/ 119 w 1789"/>
                    <a:gd name="T55" fmla="*/ 1853 h 3063"/>
                    <a:gd name="T56" fmla="*/ 126 w 1789"/>
                    <a:gd name="T57" fmla="*/ 1648 h 3063"/>
                    <a:gd name="T58" fmla="*/ 24 w 1789"/>
                    <a:gd name="T59" fmla="*/ 1184 h 3063"/>
                    <a:gd name="T60" fmla="*/ 0 w 1789"/>
                    <a:gd name="T61" fmla="*/ 740 h 3063"/>
                    <a:gd name="T62" fmla="*/ 39 w 1789"/>
                    <a:gd name="T63" fmla="*/ 505 h 3063"/>
                    <a:gd name="T64" fmla="*/ 110 w 1789"/>
                    <a:gd name="T65" fmla="*/ 289 h 3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9" h="3063">
                      <a:moveTo>
                        <a:pt x="224" y="159"/>
                      </a:moveTo>
                      <a:lnTo>
                        <a:pt x="263" y="0"/>
                      </a:lnTo>
                      <a:lnTo>
                        <a:pt x="567" y="198"/>
                      </a:lnTo>
                      <a:lnTo>
                        <a:pt x="535" y="323"/>
                      </a:lnTo>
                      <a:lnTo>
                        <a:pt x="577" y="445"/>
                      </a:lnTo>
                      <a:lnTo>
                        <a:pt x="625" y="559"/>
                      </a:lnTo>
                      <a:lnTo>
                        <a:pt x="693" y="756"/>
                      </a:lnTo>
                      <a:lnTo>
                        <a:pt x="780" y="923"/>
                      </a:lnTo>
                      <a:lnTo>
                        <a:pt x="807" y="1021"/>
                      </a:lnTo>
                      <a:lnTo>
                        <a:pt x="813" y="1086"/>
                      </a:lnTo>
                      <a:lnTo>
                        <a:pt x="811" y="1161"/>
                      </a:lnTo>
                      <a:lnTo>
                        <a:pt x="799" y="1230"/>
                      </a:lnTo>
                      <a:lnTo>
                        <a:pt x="787" y="1291"/>
                      </a:lnTo>
                      <a:lnTo>
                        <a:pt x="787" y="1364"/>
                      </a:lnTo>
                      <a:lnTo>
                        <a:pt x="1075" y="1460"/>
                      </a:lnTo>
                      <a:lnTo>
                        <a:pt x="1238" y="1485"/>
                      </a:lnTo>
                      <a:lnTo>
                        <a:pt x="1355" y="1474"/>
                      </a:lnTo>
                      <a:lnTo>
                        <a:pt x="1371" y="1531"/>
                      </a:lnTo>
                      <a:lnTo>
                        <a:pt x="1382" y="1593"/>
                      </a:lnTo>
                      <a:lnTo>
                        <a:pt x="1390" y="1663"/>
                      </a:lnTo>
                      <a:lnTo>
                        <a:pt x="1271" y="1717"/>
                      </a:lnTo>
                      <a:lnTo>
                        <a:pt x="1135" y="1739"/>
                      </a:lnTo>
                      <a:lnTo>
                        <a:pt x="1022" y="1739"/>
                      </a:lnTo>
                      <a:lnTo>
                        <a:pt x="886" y="1760"/>
                      </a:lnTo>
                      <a:lnTo>
                        <a:pt x="798" y="1739"/>
                      </a:lnTo>
                      <a:lnTo>
                        <a:pt x="798" y="1893"/>
                      </a:lnTo>
                      <a:lnTo>
                        <a:pt x="771" y="1979"/>
                      </a:lnTo>
                      <a:lnTo>
                        <a:pt x="783" y="2064"/>
                      </a:lnTo>
                      <a:lnTo>
                        <a:pt x="774" y="2124"/>
                      </a:lnTo>
                      <a:lnTo>
                        <a:pt x="822" y="2128"/>
                      </a:lnTo>
                      <a:lnTo>
                        <a:pt x="852" y="2157"/>
                      </a:lnTo>
                      <a:lnTo>
                        <a:pt x="930" y="2173"/>
                      </a:lnTo>
                      <a:lnTo>
                        <a:pt x="987" y="2226"/>
                      </a:lnTo>
                      <a:lnTo>
                        <a:pt x="1046" y="2248"/>
                      </a:lnTo>
                      <a:lnTo>
                        <a:pt x="1411" y="2420"/>
                      </a:lnTo>
                      <a:lnTo>
                        <a:pt x="1534" y="2482"/>
                      </a:lnTo>
                      <a:lnTo>
                        <a:pt x="1612" y="2527"/>
                      </a:lnTo>
                      <a:lnTo>
                        <a:pt x="1664" y="2632"/>
                      </a:lnTo>
                      <a:lnTo>
                        <a:pt x="1724" y="2793"/>
                      </a:lnTo>
                      <a:lnTo>
                        <a:pt x="1789" y="3063"/>
                      </a:lnTo>
                      <a:lnTo>
                        <a:pt x="1105" y="3062"/>
                      </a:lnTo>
                      <a:lnTo>
                        <a:pt x="895" y="2980"/>
                      </a:lnTo>
                      <a:lnTo>
                        <a:pt x="583" y="2972"/>
                      </a:lnTo>
                      <a:lnTo>
                        <a:pt x="387" y="2974"/>
                      </a:lnTo>
                      <a:lnTo>
                        <a:pt x="276" y="2980"/>
                      </a:lnTo>
                      <a:lnTo>
                        <a:pt x="152" y="2937"/>
                      </a:lnTo>
                      <a:lnTo>
                        <a:pt x="108" y="2907"/>
                      </a:lnTo>
                      <a:lnTo>
                        <a:pt x="45" y="2823"/>
                      </a:lnTo>
                      <a:lnTo>
                        <a:pt x="31" y="2761"/>
                      </a:lnTo>
                      <a:lnTo>
                        <a:pt x="12" y="2637"/>
                      </a:lnTo>
                      <a:lnTo>
                        <a:pt x="25" y="2526"/>
                      </a:lnTo>
                      <a:lnTo>
                        <a:pt x="67" y="2330"/>
                      </a:lnTo>
                      <a:lnTo>
                        <a:pt x="122" y="2136"/>
                      </a:lnTo>
                      <a:lnTo>
                        <a:pt x="131" y="2060"/>
                      </a:lnTo>
                      <a:lnTo>
                        <a:pt x="113" y="2007"/>
                      </a:lnTo>
                      <a:lnTo>
                        <a:pt x="119" y="1853"/>
                      </a:lnTo>
                      <a:lnTo>
                        <a:pt x="137" y="1788"/>
                      </a:lnTo>
                      <a:lnTo>
                        <a:pt x="126" y="1648"/>
                      </a:lnTo>
                      <a:lnTo>
                        <a:pt x="85" y="1452"/>
                      </a:lnTo>
                      <a:lnTo>
                        <a:pt x="24" y="1184"/>
                      </a:lnTo>
                      <a:lnTo>
                        <a:pt x="0" y="943"/>
                      </a:lnTo>
                      <a:lnTo>
                        <a:pt x="0" y="740"/>
                      </a:lnTo>
                      <a:lnTo>
                        <a:pt x="15" y="591"/>
                      </a:lnTo>
                      <a:lnTo>
                        <a:pt x="39" y="505"/>
                      </a:lnTo>
                      <a:lnTo>
                        <a:pt x="72" y="399"/>
                      </a:lnTo>
                      <a:lnTo>
                        <a:pt x="110" y="289"/>
                      </a:lnTo>
                      <a:lnTo>
                        <a:pt x="224" y="159"/>
                      </a:lnTo>
                      <a:close/>
                    </a:path>
                  </a:pathLst>
                </a:custGeom>
                <a:solidFill>
                  <a:schemeClr val="accent1"/>
                </a:solidFill>
                <a:ln w="6350">
                  <a:solidFill>
                    <a:srgbClr val="000000"/>
                  </a:solidFill>
                  <a:prstDash val="solid"/>
                  <a:round/>
                  <a:headEnd/>
                  <a:tailEnd/>
                </a:ln>
              </p:spPr>
              <p:txBody>
                <a:bodyPr/>
                <a:lstStyle/>
                <a:p>
                  <a:endParaRPr lang="zh-CN" altLang="en-US"/>
                </a:p>
              </p:txBody>
            </p:sp>
            <p:grpSp>
              <p:nvGrpSpPr>
                <p:cNvPr id="821518" name="Group 270"/>
                <p:cNvGrpSpPr>
                  <a:grpSpLocks/>
                </p:cNvGrpSpPr>
                <p:nvPr/>
              </p:nvGrpSpPr>
              <p:grpSpPr bwMode="auto">
                <a:xfrm>
                  <a:off x="2871" y="3282"/>
                  <a:ext cx="268" cy="126"/>
                  <a:chOff x="2871" y="3282"/>
                  <a:chExt cx="268" cy="126"/>
                </a:xfrm>
              </p:grpSpPr>
              <p:sp>
                <p:nvSpPr>
                  <p:cNvPr id="821519" name="Freeform 271"/>
                  <p:cNvSpPr>
                    <a:spLocks/>
                  </p:cNvSpPr>
                  <p:nvPr/>
                </p:nvSpPr>
                <p:spPr bwMode="auto">
                  <a:xfrm>
                    <a:off x="2871" y="3282"/>
                    <a:ext cx="268" cy="126"/>
                  </a:xfrm>
                  <a:custGeom>
                    <a:avLst/>
                    <a:gdLst>
                      <a:gd name="T0" fmla="*/ 0 w 535"/>
                      <a:gd name="T1" fmla="*/ 224 h 378"/>
                      <a:gd name="T2" fmla="*/ 66 w 535"/>
                      <a:gd name="T3" fmla="*/ 207 h 378"/>
                      <a:gd name="T4" fmla="*/ 90 w 535"/>
                      <a:gd name="T5" fmla="*/ 201 h 378"/>
                      <a:gd name="T6" fmla="*/ 104 w 535"/>
                      <a:gd name="T7" fmla="*/ 185 h 378"/>
                      <a:gd name="T8" fmla="*/ 121 w 535"/>
                      <a:gd name="T9" fmla="*/ 161 h 378"/>
                      <a:gd name="T10" fmla="*/ 153 w 535"/>
                      <a:gd name="T11" fmla="*/ 127 h 378"/>
                      <a:gd name="T12" fmla="*/ 211 w 535"/>
                      <a:gd name="T13" fmla="*/ 71 h 378"/>
                      <a:gd name="T14" fmla="*/ 221 w 535"/>
                      <a:gd name="T15" fmla="*/ 51 h 378"/>
                      <a:gd name="T16" fmla="*/ 237 w 535"/>
                      <a:gd name="T17" fmla="*/ 34 h 378"/>
                      <a:gd name="T18" fmla="*/ 269 w 535"/>
                      <a:gd name="T19" fmla="*/ 29 h 378"/>
                      <a:gd name="T20" fmla="*/ 361 w 535"/>
                      <a:gd name="T21" fmla="*/ 9 h 378"/>
                      <a:gd name="T22" fmla="*/ 388 w 535"/>
                      <a:gd name="T23" fmla="*/ 0 h 378"/>
                      <a:gd name="T24" fmla="*/ 410 w 535"/>
                      <a:gd name="T25" fmla="*/ 13 h 378"/>
                      <a:gd name="T26" fmla="*/ 422 w 535"/>
                      <a:gd name="T27" fmla="*/ 24 h 378"/>
                      <a:gd name="T28" fmla="*/ 454 w 535"/>
                      <a:gd name="T29" fmla="*/ 41 h 378"/>
                      <a:gd name="T30" fmla="*/ 472 w 535"/>
                      <a:gd name="T31" fmla="*/ 49 h 378"/>
                      <a:gd name="T32" fmla="*/ 489 w 535"/>
                      <a:gd name="T33" fmla="*/ 56 h 378"/>
                      <a:gd name="T34" fmla="*/ 498 w 535"/>
                      <a:gd name="T35" fmla="*/ 67 h 378"/>
                      <a:gd name="T36" fmla="*/ 509 w 535"/>
                      <a:gd name="T37" fmla="*/ 90 h 378"/>
                      <a:gd name="T38" fmla="*/ 520 w 535"/>
                      <a:gd name="T39" fmla="*/ 105 h 378"/>
                      <a:gd name="T40" fmla="*/ 523 w 535"/>
                      <a:gd name="T41" fmla="*/ 121 h 378"/>
                      <a:gd name="T42" fmla="*/ 526 w 535"/>
                      <a:gd name="T43" fmla="*/ 129 h 378"/>
                      <a:gd name="T44" fmla="*/ 535 w 535"/>
                      <a:gd name="T45" fmla="*/ 146 h 378"/>
                      <a:gd name="T46" fmla="*/ 526 w 535"/>
                      <a:gd name="T47" fmla="*/ 158 h 378"/>
                      <a:gd name="T48" fmla="*/ 517 w 535"/>
                      <a:gd name="T49" fmla="*/ 163 h 378"/>
                      <a:gd name="T50" fmla="*/ 500 w 535"/>
                      <a:gd name="T51" fmla="*/ 161 h 378"/>
                      <a:gd name="T52" fmla="*/ 485 w 535"/>
                      <a:gd name="T53" fmla="*/ 154 h 378"/>
                      <a:gd name="T54" fmla="*/ 471 w 535"/>
                      <a:gd name="T55" fmla="*/ 144 h 378"/>
                      <a:gd name="T56" fmla="*/ 457 w 535"/>
                      <a:gd name="T57" fmla="*/ 144 h 378"/>
                      <a:gd name="T58" fmla="*/ 441 w 535"/>
                      <a:gd name="T59" fmla="*/ 139 h 378"/>
                      <a:gd name="T60" fmla="*/ 424 w 535"/>
                      <a:gd name="T61" fmla="*/ 132 h 378"/>
                      <a:gd name="T62" fmla="*/ 401 w 535"/>
                      <a:gd name="T63" fmla="*/ 138 h 378"/>
                      <a:gd name="T64" fmla="*/ 383 w 535"/>
                      <a:gd name="T65" fmla="*/ 146 h 378"/>
                      <a:gd name="T66" fmla="*/ 424 w 535"/>
                      <a:gd name="T67" fmla="*/ 158 h 378"/>
                      <a:gd name="T68" fmla="*/ 453 w 535"/>
                      <a:gd name="T69" fmla="*/ 169 h 378"/>
                      <a:gd name="T70" fmla="*/ 488 w 535"/>
                      <a:gd name="T71" fmla="*/ 185 h 378"/>
                      <a:gd name="T72" fmla="*/ 497 w 535"/>
                      <a:gd name="T73" fmla="*/ 196 h 378"/>
                      <a:gd name="T74" fmla="*/ 499 w 535"/>
                      <a:gd name="T75" fmla="*/ 208 h 378"/>
                      <a:gd name="T76" fmla="*/ 492 w 535"/>
                      <a:gd name="T77" fmla="*/ 215 h 378"/>
                      <a:gd name="T78" fmla="*/ 481 w 535"/>
                      <a:gd name="T79" fmla="*/ 223 h 378"/>
                      <a:gd name="T80" fmla="*/ 467 w 535"/>
                      <a:gd name="T81" fmla="*/ 222 h 378"/>
                      <a:gd name="T82" fmla="*/ 420 w 535"/>
                      <a:gd name="T83" fmla="*/ 207 h 378"/>
                      <a:gd name="T84" fmla="*/ 376 w 535"/>
                      <a:gd name="T85" fmla="*/ 204 h 378"/>
                      <a:gd name="T86" fmla="*/ 344 w 535"/>
                      <a:gd name="T87" fmla="*/ 207 h 378"/>
                      <a:gd name="T88" fmla="*/ 325 w 535"/>
                      <a:gd name="T89" fmla="*/ 222 h 378"/>
                      <a:gd name="T90" fmla="*/ 304 w 535"/>
                      <a:gd name="T91" fmla="*/ 241 h 378"/>
                      <a:gd name="T92" fmla="*/ 287 w 535"/>
                      <a:gd name="T93" fmla="*/ 265 h 378"/>
                      <a:gd name="T94" fmla="*/ 271 w 535"/>
                      <a:gd name="T95" fmla="*/ 295 h 378"/>
                      <a:gd name="T96" fmla="*/ 251 w 535"/>
                      <a:gd name="T97" fmla="*/ 318 h 378"/>
                      <a:gd name="T98" fmla="*/ 229 w 535"/>
                      <a:gd name="T99" fmla="*/ 330 h 378"/>
                      <a:gd name="T100" fmla="*/ 205 w 535"/>
                      <a:gd name="T101" fmla="*/ 334 h 378"/>
                      <a:gd name="T102" fmla="*/ 180 w 535"/>
                      <a:gd name="T103" fmla="*/ 336 h 378"/>
                      <a:gd name="T104" fmla="*/ 148 w 535"/>
                      <a:gd name="T105" fmla="*/ 338 h 378"/>
                      <a:gd name="T106" fmla="*/ 114 w 535"/>
                      <a:gd name="T107" fmla="*/ 342 h 378"/>
                      <a:gd name="T108" fmla="*/ 87 w 535"/>
                      <a:gd name="T109" fmla="*/ 359 h 378"/>
                      <a:gd name="T110" fmla="*/ 0 w 535"/>
                      <a:gd name="T111" fmla="*/ 378 h 378"/>
                      <a:gd name="T112" fmla="*/ 0 w 535"/>
                      <a:gd name="T113" fmla="*/ 224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5" h="378">
                        <a:moveTo>
                          <a:pt x="0" y="224"/>
                        </a:moveTo>
                        <a:lnTo>
                          <a:pt x="66" y="207"/>
                        </a:lnTo>
                        <a:lnTo>
                          <a:pt x="90" y="201"/>
                        </a:lnTo>
                        <a:lnTo>
                          <a:pt x="104" y="185"/>
                        </a:lnTo>
                        <a:lnTo>
                          <a:pt x="121" y="161"/>
                        </a:lnTo>
                        <a:lnTo>
                          <a:pt x="153" y="127"/>
                        </a:lnTo>
                        <a:lnTo>
                          <a:pt x="211" y="71"/>
                        </a:lnTo>
                        <a:lnTo>
                          <a:pt x="221" y="51"/>
                        </a:lnTo>
                        <a:lnTo>
                          <a:pt x="237" y="34"/>
                        </a:lnTo>
                        <a:lnTo>
                          <a:pt x="269" y="29"/>
                        </a:lnTo>
                        <a:lnTo>
                          <a:pt x="361" y="9"/>
                        </a:lnTo>
                        <a:lnTo>
                          <a:pt x="388" y="0"/>
                        </a:lnTo>
                        <a:lnTo>
                          <a:pt x="410" y="13"/>
                        </a:lnTo>
                        <a:lnTo>
                          <a:pt x="422" y="24"/>
                        </a:lnTo>
                        <a:lnTo>
                          <a:pt x="454" y="41"/>
                        </a:lnTo>
                        <a:lnTo>
                          <a:pt x="472" y="49"/>
                        </a:lnTo>
                        <a:lnTo>
                          <a:pt x="489" y="56"/>
                        </a:lnTo>
                        <a:lnTo>
                          <a:pt x="498" y="67"/>
                        </a:lnTo>
                        <a:lnTo>
                          <a:pt x="509" y="90"/>
                        </a:lnTo>
                        <a:lnTo>
                          <a:pt x="520" y="105"/>
                        </a:lnTo>
                        <a:lnTo>
                          <a:pt x="523" y="121"/>
                        </a:lnTo>
                        <a:lnTo>
                          <a:pt x="526" y="129"/>
                        </a:lnTo>
                        <a:lnTo>
                          <a:pt x="535" y="146"/>
                        </a:lnTo>
                        <a:lnTo>
                          <a:pt x="526" y="158"/>
                        </a:lnTo>
                        <a:lnTo>
                          <a:pt x="517" y="163"/>
                        </a:lnTo>
                        <a:lnTo>
                          <a:pt x="500" y="161"/>
                        </a:lnTo>
                        <a:lnTo>
                          <a:pt x="485" y="154"/>
                        </a:lnTo>
                        <a:lnTo>
                          <a:pt x="471" y="144"/>
                        </a:lnTo>
                        <a:lnTo>
                          <a:pt x="457" y="144"/>
                        </a:lnTo>
                        <a:lnTo>
                          <a:pt x="441" y="139"/>
                        </a:lnTo>
                        <a:lnTo>
                          <a:pt x="424" y="132"/>
                        </a:lnTo>
                        <a:lnTo>
                          <a:pt x="401" y="138"/>
                        </a:lnTo>
                        <a:lnTo>
                          <a:pt x="383" y="146"/>
                        </a:lnTo>
                        <a:lnTo>
                          <a:pt x="424" y="158"/>
                        </a:lnTo>
                        <a:lnTo>
                          <a:pt x="453" y="169"/>
                        </a:lnTo>
                        <a:lnTo>
                          <a:pt x="488" y="185"/>
                        </a:lnTo>
                        <a:lnTo>
                          <a:pt x="497" y="196"/>
                        </a:lnTo>
                        <a:lnTo>
                          <a:pt x="499" y="208"/>
                        </a:lnTo>
                        <a:lnTo>
                          <a:pt x="492" y="215"/>
                        </a:lnTo>
                        <a:lnTo>
                          <a:pt x="481" y="223"/>
                        </a:lnTo>
                        <a:lnTo>
                          <a:pt x="467" y="222"/>
                        </a:lnTo>
                        <a:lnTo>
                          <a:pt x="420" y="207"/>
                        </a:lnTo>
                        <a:lnTo>
                          <a:pt x="376" y="204"/>
                        </a:lnTo>
                        <a:lnTo>
                          <a:pt x="344" y="207"/>
                        </a:lnTo>
                        <a:lnTo>
                          <a:pt x="325" y="222"/>
                        </a:lnTo>
                        <a:lnTo>
                          <a:pt x="304" y="241"/>
                        </a:lnTo>
                        <a:lnTo>
                          <a:pt x="287" y="265"/>
                        </a:lnTo>
                        <a:lnTo>
                          <a:pt x="271" y="295"/>
                        </a:lnTo>
                        <a:lnTo>
                          <a:pt x="251" y="318"/>
                        </a:lnTo>
                        <a:lnTo>
                          <a:pt x="229" y="330"/>
                        </a:lnTo>
                        <a:lnTo>
                          <a:pt x="205" y="334"/>
                        </a:lnTo>
                        <a:lnTo>
                          <a:pt x="180" y="336"/>
                        </a:lnTo>
                        <a:lnTo>
                          <a:pt x="148" y="338"/>
                        </a:lnTo>
                        <a:lnTo>
                          <a:pt x="114" y="342"/>
                        </a:lnTo>
                        <a:lnTo>
                          <a:pt x="87" y="359"/>
                        </a:lnTo>
                        <a:lnTo>
                          <a:pt x="0" y="378"/>
                        </a:lnTo>
                        <a:lnTo>
                          <a:pt x="0" y="224"/>
                        </a:lnTo>
                        <a:close/>
                      </a:path>
                    </a:pathLst>
                  </a:custGeom>
                  <a:solidFill>
                    <a:srgbClr val="FFC080"/>
                  </a:solidFill>
                  <a:ln w="6350">
                    <a:solidFill>
                      <a:srgbClr val="402000"/>
                    </a:solidFill>
                    <a:prstDash val="solid"/>
                    <a:round/>
                    <a:headEnd/>
                    <a:tailEnd/>
                  </a:ln>
                </p:spPr>
                <p:txBody>
                  <a:bodyPr/>
                  <a:lstStyle/>
                  <a:p>
                    <a:endParaRPr lang="zh-CN" altLang="en-US"/>
                  </a:p>
                </p:txBody>
              </p:sp>
              <p:sp>
                <p:nvSpPr>
                  <p:cNvPr id="821520" name="Freeform 272"/>
                  <p:cNvSpPr>
                    <a:spLocks/>
                  </p:cNvSpPr>
                  <p:nvPr/>
                </p:nvSpPr>
                <p:spPr bwMode="auto">
                  <a:xfrm>
                    <a:off x="3040" y="3304"/>
                    <a:ext cx="85" cy="15"/>
                  </a:xfrm>
                  <a:custGeom>
                    <a:avLst/>
                    <a:gdLst>
                      <a:gd name="T0" fmla="*/ 170 w 170"/>
                      <a:gd name="T1" fmla="*/ 45 h 45"/>
                      <a:gd name="T2" fmla="*/ 141 w 170"/>
                      <a:gd name="T3" fmla="*/ 30 h 45"/>
                      <a:gd name="T4" fmla="*/ 118 w 170"/>
                      <a:gd name="T5" fmla="*/ 25 h 45"/>
                      <a:gd name="T6" fmla="*/ 88 w 170"/>
                      <a:gd name="T7" fmla="*/ 15 h 45"/>
                      <a:gd name="T8" fmla="*/ 64 w 170"/>
                      <a:gd name="T9" fmla="*/ 8 h 45"/>
                      <a:gd name="T10" fmla="*/ 27 w 170"/>
                      <a:gd name="T11" fmla="*/ 14 h 45"/>
                      <a:gd name="T12" fmla="*/ 0 w 170"/>
                      <a:gd name="T13" fmla="*/ 15 h 45"/>
                      <a:gd name="T14" fmla="*/ 39 w 170"/>
                      <a:gd name="T15" fmla="*/ 7 h 45"/>
                      <a:gd name="T16" fmla="*/ 74 w 170"/>
                      <a:gd name="T17" fmla="*/ 0 h 45"/>
                      <a:gd name="T18" fmla="*/ 117 w 170"/>
                      <a:gd name="T19" fmla="*/ 21 h 45"/>
                      <a:gd name="T20" fmla="*/ 140 w 170"/>
                      <a:gd name="T21" fmla="*/ 25 h 45"/>
                      <a:gd name="T22" fmla="*/ 168 w 170"/>
                      <a:gd name="T23" fmla="*/ 40 h 45"/>
                      <a:gd name="T24" fmla="*/ 170 w 17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0" h="45">
                        <a:moveTo>
                          <a:pt x="170" y="45"/>
                        </a:moveTo>
                        <a:lnTo>
                          <a:pt x="141" y="30"/>
                        </a:lnTo>
                        <a:lnTo>
                          <a:pt x="118" y="25"/>
                        </a:lnTo>
                        <a:lnTo>
                          <a:pt x="88" y="15"/>
                        </a:lnTo>
                        <a:lnTo>
                          <a:pt x="64" y="8"/>
                        </a:lnTo>
                        <a:lnTo>
                          <a:pt x="27" y="14"/>
                        </a:lnTo>
                        <a:lnTo>
                          <a:pt x="0" y="15"/>
                        </a:lnTo>
                        <a:lnTo>
                          <a:pt x="39" y="7"/>
                        </a:lnTo>
                        <a:lnTo>
                          <a:pt x="74" y="0"/>
                        </a:lnTo>
                        <a:lnTo>
                          <a:pt x="117" y="21"/>
                        </a:lnTo>
                        <a:lnTo>
                          <a:pt x="140" y="25"/>
                        </a:lnTo>
                        <a:lnTo>
                          <a:pt x="168" y="40"/>
                        </a:lnTo>
                        <a:lnTo>
                          <a:pt x="170" y="45"/>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1" name="Freeform 273"/>
                  <p:cNvSpPr>
                    <a:spLocks/>
                  </p:cNvSpPr>
                  <p:nvPr/>
                </p:nvSpPr>
                <p:spPr bwMode="auto">
                  <a:xfrm>
                    <a:off x="3007" y="3288"/>
                    <a:ext cx="72" cy="10"/>
                  </a:xfrm>
                  <a:custGeom>
                    <a:avLst/>
                    <a:gdLst>
                      <a:gd name="T0" fmla="*/ 103 w 143"/>
                      <a:gd name="T1" fmla="*/ 0 h 30"/>
                      <a:gd name="T2" fmla="*/ 121 w 143"/>
                      <a:gd name="T3" fmla="*/ 0 h 30"/>
                      <a:gd name="T4" fmla="*/ 143 w 143"/>
                      <a:gd name="T5" fmla="*/ 10 h 30"/>
                      <a:gd name="T6" fmla="*/ 128 w 143"/>
                      <a:gd name="T7" fmla="*/ 8 h 30"/>
                      <a:gd name="T8" fmla="*/ 106 w 143"/>
                      <a:gd name="T9" fmla="*/ 3 h 30"/>
                      <a:gd name="T10" fmla="*/ 60 w 143"/>
                      <a:gd name="T11" fmla="*/ 18 h 30"/>
                      <a:gd name="T12" fmla="*/ 33 w 143"/>
                      <a:gd name="T13" fmla="*/ 25 h 30"/>
                      <a:gd name="T14" fmla="*/ 5 w 143"/>
                      <a:gd name="T15" fmla="*/ 30 h 30"/>
                      <a:gd name="T16" fmla="*/ 0 w 143"/>
                      <a:gd name="T17" fmla="*/ 26 h 30"/>
                      <a:gd name="T18" fmla="*/ 31 w 143"/>
                      <a:gd name="T19" fmla="*/ 19 h 30"/>
                      <a:gd name="T20" fmla="*/ 69 w 143"/>
                      <a:gd name="T21" fmla="*/ 10 h 30"/>
                      <a:gd name="T22" fmla="*/ 103 w 143"/>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 h="30">
                        <a:moveTo>
                          <a:pt x="103" y="0"/>
                        </a:moveTo>
                        <a:lnTo>
                          <a:pt x="121" y="0"/>
                        </a:lnTo>
                        <a:lnTo>
                          <a:pt x="143" y="10"/>
                        </a:lnTo>
                        <a:lnTo>
                          <a:pt x="128" y="8"/>
                        </a:lnTo>
                        <a:lnTo>
                          <a:pt x="106" y="3"/>
                        </a:lnTo>
                        <a:lnTo>
                          <a:pt x="60" y="18"/>
                        </a:lnTo>
                        <a:lnTo>
                          <a:pt x="33" y="25"/>
                        </a:lnTo>
                        <a:lnTo>
                          <a:pt x="5" y="30"/>
                        </a:lnTo>
                        <a:lnTo>
                          <a:pt x="0" y="26"/>
                        </a:lnTo>
                        <a:lnTo>
                          <a:pt x="31" y="19"/>
                        </a:lnTo>
                        <a:lnTo>
                          <a:pt x="69" y="10"/>
                        </a:lnTo>
                        <a:lnTo>
                          <a:pt x="103"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2" name="Freeform 274"/>
                  <p:cNvSpPr>
                    <a:spLocks/>
                  </p:cNvSpPr>
                  <p:nvPr/>
                </p:nvSpPr>
                <p:spPr bwMode="auto">
                  <a:xfrm>
                    <a:off x="3036" y="3327"/>
                    <a:ext cx="29" cy="4"/>
                  </a:xfrm>
                  <a:custGeom>
                    <a:avLst/>
                    <a:gdLst>
                      <a:gd name="T0" fmla="*/ 58 w 58"/>
                      <a:gd name="T1" fmla="*/ 7 h 13"/>
                      <a:gd name="T2" fmla="*/ 51 w 58"/>
                      <a:gd name="T3" fmla="*/ 13 h 13"/>
                      <a:gd name="T4" fmla="*/ 31 w 58"/>
                      <a:gd name="T5" fmla="*/ 9 h 13"/>
                      <a:gd name="T6" fmla="*/ 7 w 58"/>
                      <a:gd name="T7" fmla="*/ 9 h 13"/>
                      <a:gd name="T8" fmla="*/ 0 w 58"/>
                      <a:gd name="T9" fmla="*/ 0 h 13"/>
                      <a:gd name="T10" fmla="*/ 16 w 58"/>
                      <a:gd name="T11" fmla="*/ 3 h 13"/>
                      <a:gd name="T12" fmla="*/ 58 w 58"/>
                      <a:gd name="T13" fmla="*/ 7 h 13"/>
                    </a:gdLst>
                    <a:ahLst/>
                    <a:cxnLst>
                      <a:cxn ang="0">
                        <a:pos x="T0" y="T1"/>
                      </a:cxn>
                      <a:cxn ang="0">
                        <a:pos x="T2" y="T3"/>
                      </a:cxn>
                      <a:cxn ang="0">
                        <a:pos x="T4" y="T5"/>
                      </a:cxn>
                      <a:cxn ang="0">
                        <a:pos x="T6" y="T7"/>
                      </a:cxn>
                      <a:cxn ang="0">
                        <a:pos x="T8" y="T9"/>
                      </a:cxn>
                      <a:cxn ang="0">
                        <a:pos x="T10" y="T11"/>
                      </a:cxn>
                      <a:cxn ang="0">
                        <a:pos x="T12" y="T13"/>
                      </a:cxn>
                    </a:cxnLst>
                    <a:rect l="0" t="0" r="r" b="b"/>
                    <a:pathLst>
                      <a:path w="58" h="13">
                        <a:moveTo>
                          <a:pt x="58" y="7"/>
                        </a:moveTo>
                        <a:lnTo>
                          <a:pt x="51" y="13"/>
                        </a:lnTo>
                        <a:lnTo>
                          <a:pt x="31" y="9"/>
                        </a:lnTo>
                        <a:lnTo>
                          <a:pt x="7" y="9"/>
                        </a:lnTo>
                        <a:lnTo>
                          <a:pt x="0" y="0"/>
                        </a:lnTo>
                        <a:lnTo>
                          <a:pt x="16" y="3"/>
                        </a:lnTo>
                        <a:lnTo>
                          <a:pt x="58" y="7"/>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3" name="Freeform 275"/>
                  <p:cNvSpPr>
                    <a:spLocks/>
                  </p:cNvSpPr>
                  <p:nvPr/>
                </p:nvSpPr>
                <p:spPr bwMode="auto">
                  <a:xfrm>
                    <a:off x="3101" y="3346"/>
                    <a:ext cx="5" cy="5"/>
                  </a:xfrm>
                  <a:custGeom>
                    <a:avLst/>
                    <a:gdLst>
                      <a:gd name="T0" fmla="*/ 0 w 11"/>
                      <a:gd name="T1" fmla="*/ 0 h 15"/>
                      <a:gd name="T2" fmla="*/ 2 w 11"/>
                      <a:gd name="T3" fmla="*/ 7 h 15"/>
                      <a:gd name="T4" fmla="*/ 11 w 11"/>
                      <a:gd name="T5" fmla="*/ 15 h 15"/>
                      <a:gd name="T6" fmla="*/ 0 w 11"/>
                      <a:gd name="T7" fmla="*/ 0 h 15"/>
                    </a:gdLst>
                    <a:ahLst/>
                    <a:cxnLst>
                      <a:cxn ang="0">
                        <a:pos x="T0" y="T1"/>
                      </a:cxn>
                      <a:cxn ang="0">
                        <a:pos x="T2" y="T3"/>
                      </a:cxn>
                      <a:cxn ang="0">
                        <a:pos x="T4" y="T5"/>
                      </a:cxn>
                      <a:cxn ang="0">
                        <a:pos x="T6" y="T7"/>
                      </a:cxn>
                    </a:cxnLst>
                    <a:rect l="0" t="0" r="r" b="b"/>
                    <a:pathLst>
                      <a:path w="11" h="15">
                        <a:moveTo>
                          <a:pt x="0" y="0"/>
                        </a:moveTo>
                        <a:lnTo>
                          <a:pt x="2" y="7"/>
                        </a:lnTo>
                        <a:lnTo>
                          <a:pt x="11" y="15"/>
                        </a:lnTo>
                        <a:lnTo>
                          <a:pt x="0"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4" name="Freeform 276"/>
                  <p:cNvSpPr>
                    <a:spLocks/>
                  </p:cNvSpPr>
                  <p:nvPr/>
                </p:nvSpPr>
                <p:spPr bwMode="auto">
                  <a:xfrm>
                    <a:off x="2996" y="3313"/>
                    <a:ext cx="14" cy="12"/>
                  </a:xfrm>
                  <a:custGeom>
                    <a:avLst/>
                    <a:gdLst>
                      <a:gd name="T0" fmla="*/ 27 w 27"/>
                      <a:gd name="T1" fmla="*/ 0 h 35"/>
                      <a:gd name="T2" fmla="*/ 23 w 27"/>
                      <a:gd name="T3" fmla="*/ 12 h 35"/>
                      <a:gd name="T4" fmla="*/ 23 w 27"/>
                      <a:gd name="T5" fmla="*/ 22 h 35"/>
                      <a:gd name="T6" fmla="*/ 0 w 27"/>
                      <a:gd name="T7" fmla="*/ 35 h 35"/>
                      <a:gd name="T8" fmla="*/ 27 w 27"/>
                      <a:gd name="T9" fmla="*/ 0 h 35"/>
                    </a:gdLst>
                    <a:ahLst/>
                    <a:cxnLst>
                      <a:cxn ang="0">
                        <a:pos x="T0" y="T1"/>
                      </a:cxn>
                      <a:cxn ang="0">
                        <a:pos x="T2" y="T3"/>
                      </a:cxn>
                      <a:cxn ang="0">
                        <a:pos x="T4" y="T5"/>
                      </a:cxn>
                      <a:cxn ang="0">
                        <a:pos x="T6" y="T7"/>
                      </a:cxn>
                      <a:cxn ang="0">
                        <a:pos x="T8" y="T9"/>
                      </a:cxn>
                    </a:cxnLst>
                    <a:rect l="0" t="0" r="r" b="b"/>
                    <a:pathLst>
                      <a:path w="27" h="35">
                        <a:moveTo>
                          <a:pt x="27" y="0"/>
                        </a:moveTo>
                        <a:lnTo>
                          <a:pt x="23" y="12"/>
                        </a:lnTo>
                        <a:lnTo>
                          <a:pt x="23" y="22"/>
                        </a:lnTo>
                        <a:lnTo>
                          <a:pt x="0" y="35"/>
                        </a:lnTo>
                        <a:lnTo>
                          <a:pt x="27"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5" name="Freeform 277"/>
                  <p:cNvSpPr>
                    <a:spLocks/>
                  </p:cNvSpPr>
                  <p:nvPr/>
                </p:nvSpPr>
                <p:spPr bwMode="auto">
                  <a:xfrm>
                    <a:off x="3021" y="3335"/>
                    <a:ext cx="5" cy="9"/>
                  </a:xfrm>
                  <a:custGeom>
                    <a:avLst/>
                    <a:gdLst>
                      <a:gd name="T0" fmla="*/ 1 w 10"/>
                      <a:gd name="T1" fmla="*/ 0 h 27"/>
                      <a:gd name="T2" fmla="*/ 0 w 10"/>
                      <a:gd name="T3" fmla="*/ 11 h 27"/>
                      <a:gd name="T4" fmla="*/ 10 w 10"/>
                      <a:gd name="T5" fmla="*/ 27 h 27"/>
                      <a:gd name="T6" fmla="*/ 1 w 10"/>
                      <a:gd name="T7" fmla="*/ 0 h 27"/>
                    </a:gdLst>
                    <a:ahLst/>
                    <a:cxnLst>
                      <a:cxn ang="0">
                        <a:pos x="T0" y="T1"/>
                      </a:cxn>
                      <a:cxn ang="0">
                        <a:pos x="T2" y="T3"/>
                      </a:cxn>
                      <a:cxn ang="0">
                        <a:pos x="T4" y="T5"/>
                      </a:cxn>
                      <a:cxn ang="0">
                        <a:pos x="T6" y="T7"/>
                      </a:cxn>
                    </a:cxnLst>
                    <a:rect l="0" t="0" r="r" b="b"/>
                    <a:pathLst>
                      <a:path w="10" h="27">
                        <a:moveTo>
                          <a:pt x="1" y="0"/>
                        </a:moveTo>
                        <a:lnTo>
                          <a:pt x="0" y="11"/>
                        </a:lnTo>
                        <a:lnTo>
                          <a:pt x="10" y="27"/>
                        </a:lnTo>
                        <a:lnTo>
                          <a:pt x="1"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26" name="Freeform 278"/>
                  <p:cNvSpPr>
                    <a:spLocks/>
                  </p:cNvSpPr>
                  <p:nvPr/>
                </p:nvSpPr>
                <p:spPr bwMode="auto">
                  <a:xfrm>
                    <a:off x="3120" y="3324"/>
                    <a:ext cx="8" cy="7"/>
                  </a:xfrm>
                  <a:custGeom>
                    <a:avLst/>
                    <a:gdLst>
                      <a:gd name="T0" fmla="*/ 15 w 15"/>
                      <a:gd name="T1" fmla="*/ 20 h 20"/>
                      <a:gd name="T2" fmla="*/ 6 w 15"/>
                      <a:gd name="T3" fmla="*/ 16 h 20"/>
                      <a:gd name="T4" fmla="*/ 2 w 15"/>
                      <a:gd name="T5" fmla="*/ 9 h 20"/>
                      <a:gd name="T6" fmla="*/ 1 w 15"/>
                      <a:gd name="T7" fmla="*/ 0 h 20"/>
                      <a:gd name="T8" fmla="*/ 0 w 15"/>
                      <a:gd name="T9" fmla="*/ 9 h 20"/>
                      <a:gd name="T10" fmla="*/ 3 w 15"/>
                      <a:gd name="T11" fmla="*/ 17 h 20"/>
                      <a:gd name="T12" fmla="*/ 15 w 1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5" h="20">
                        <a:moveTo>
                          <a:pt x="15" y="20"/>
                        </a:moveTo>
                        <a:lnTo>
                          <a:pt x="6" y="16"/>
                        </a:lnTo>
                        <a:lnTo>
                          <a:pt x="2" y="9"/>
                        </a:lnTo>
                        <a:lnTo>
                          <a:pt x="1" y="0"/>
                        </a:lnTo>
                        <a:lnTo>
                          <a:pt x="0" y="9"/>
                        </a:lnTo>
                        <a:lnTo>
                          <a:pt x="3" y="17"/>
                        </a:lnTo>
                        <a:lnTo>
                          <a:pt x="15" y="2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1527" name="Group 279"/>
                <p:cNvGrpSpPr>
                  <a:grpSpLocks/>
                </p:cNvGrpSpPr>
                <p:nvPr/>
              </p:nvGrpSpPr>
              <p:grpSpPr bwMode="auto">
                <a:xfrm>
                  <a:off x="2798" y="3203"/>
                  <a:ext cx="283" cy="113"/>
                  <a:chOff x="2798" y="3203"/>
                  <a:chExt cx="283" cy="113"/>
                </a:xfrm>
              </p:grpSpPr>
              <p:sp>
                <p:nvSpPr>
                  <p:cNvPr id="821528" name="Freeform 280"/>
                  <p:cNvSpPr>
                    <a:spLocks/>
                  </p:cNvSpPr>
                  <p:nvPr/>
                </p:nvSpPr>
                <p:spPr bwMode="auto">
                  <a:xfrm>
                    <a:off x="2798" y="3203"/>
                    <a:ext cx="283" cy="113"/>
                  </a:xfrm>
                  <a:custGeom>
                    <a:avLst/>
                    <a:gdLst>
                      <a:gd name="T0" fmla="*/ 54 w 565"/>
                      <a:gd name="T1" fmla="*/ 339 h 339"/>
                      <a:gd name="T2" fmla="*/ 84 w 565"/>
                      <a:gd name="T3" fmla="*/ 331 h 339"/>
                      <a:gd name="T4" fmla="*/ 114 w 565"/>
                      <a:gd name="T5" fmla="*/ 315 h 339"/>
                      <a:gd name="T6" fmla="*/ 142 w 565"/>
                      <a:gd name="T7" fmla="*/ 308 h 339"/>
                      <a:gd name="T8" fmla="*/ 190 w 565"/>
                      <a:gd name="T9" fmla="*/ 316 h 339"/>
                      <a:gd name="T10" fmla="*/ 225 w 565"/>
                      <a:gd name="T11" fmla="*/ 313 h 339"/>
                      <a:gd name="T12" fmla="*/ 247 w 565"/>
                      <a:gd name="T13" fmla="*/ 299 h 339"/>
                      <a:gd name="T14" fmla="*/ 268 w 565"/>
                      <a:gd name="T15" fmla="*/ 286 h 339"/>
                      <a:gd name="T16" fmla="*/ 289 w 565"/>
                      <a:gd name="T17" fmla="*/ 282 h 339"/>
                      <a:gd name="T18" fmla="*/ 309 w 565"/>
                      <a:gd name="T19" fmla="*/ 269 h 339"/>
                      <a:gd name="T20" fmla="*/ 329 w 565"/>
                      <a:gd name="T21" fmla="*/ 251 h 339"/>
                      <a:gd name="T22" fmla="*/ 355 w 565"/>
                      <a:gd name="T23" fmla="*/ 235 h 339"/>
                      <a:gd name="T24" fmla="*/ 373 w 565"/>
                      <a:gd name="T25" fmla="*/ 229 h 339"/>
                      <a:gd name="T26" fmla="*/ 390 w 565"/>
                      <a:gd name="T27" fmla="*/ 224 h 339"/>
                      <a:gd name="T28" fmla="*/ 414 w 565"/>
                      <a:gd name="T29" fmla="*/ 221 h 339"/>
                      <a:gd name="T30" fmla="*/ 428 w 565"/>
                      <a:gd name="T31" fmla="*/ 216 h 339"/>
                      <a:gd name="T32" fmla="*/ 436 w 565"/>
                      <a:gd name="T33" fmla="*/ 208 h 339"/>
                      <a:gd name="T34" fmla="*/ 439 w 565"/>
                      <a:gd name="T35" fmla="*/ 197 h 339"/>
                      <a:gd name="T36" fmla="*/ 437 w 565"/>
                      <a:gd name="T37" fmla="*/ 193 h 339"/>
                      <a:gd name="T38" fmla="*/ 428 w 565"/>
                      <a:gd name="T39" fmla="*/ 183 h 339"/>
                      <a:gd name="T40" fmla="*/ 413 w 565"/>
                      <a:gd name="T41" fmla="*/ 178 h 339"/>
                      <a:gd name="T42" fmla="*/ 392 w 565"/>
                      <a:gd name="T43" fmla="*/ 172 h 339"/>
                      <a:gd name="T44" fmla="*/ 372 w 565"/>
                      <a:gd name="T45" fmla="*/ 174 h 339"/>
                      <a:gd name="T46" fmla="*/ 354 w 565"/>
                      <a:gd name="T47" fmla="*/ 183 h 339"/>
                      <a:gd name="T48" fmla="*/ 314 w 565"/>
                      <a:gd name="T49" fmla="*/ 183 h 339"/>
                      <a:gd name="T50" fmla="*/ 347 w 565"/>
                      <a:gd name="T51" fmla="*/ 153 h 339"/>
                      <a:gd name="T52" fmla="*/ 379 w 565"/>
                      <a:gd name="T53" fmla="*/ 125 h 339"/>
                      <a:gd name="T54" fmla="*/ 414 w 565"/>
                      <a:gd name="T55" fmla="*/ 109 h 339"/>
                      <a:gd name="T56" fmla="*/ 444 w 565"/>
                      <a:gd name="T57" fmla="*/ 106 h 339"/>
                      <a:gd name="T58" fmla="*/ 481 w 565"/>
                      <a:gd name="T59" fmla="*/ 100 h 339"/>
                      <a:gd name="T60" fmla="*/ 505 w 565"/>
                      <a:gd name="T61" fmla="*/ 110 h 339"/>
                      <a:gd name="T62" fmla="*/ 516 w 565"/>
                      <a:gd name="T63" fmla="*/ 115 h 339"/>
                      <a:gd name="T64" fmla="*/ 527 w 565"/>
                      <a:gd name="T65" fmla="*/ 115 h 339"/>
                      <a:gd name="T66" fmla="*/ 534 w 565"/>
                      <a:gd name="T67" fmla="*/ 109 h 339"/>
                      <a:gd name="T68" fmla="*/ 544 w 565"/>
                      <a:gd name="T69" fmla="*/ 104 h 339"/>
                      <a:gd name="T70" fmla="*/ 542 w 565"/>
                      <a:gd name="T71" fmla="*/ 91 h 339"/>
                      <a:gd name="T72" fmla="*/ 553 w 565"/>
                      <a:gd name="T73" fmla="*/ 91 h 339"/>
                      <a:gd name="T74" fmla="*/ 560 w 565"/>
                      <a:gd name="T75" fmla="*/ 84 h 339"/>
                      <a:gd name="T76" fmla="*/ 561 w 565"/>
                      <a:gd name="T77" fmla="*/ 77 h 339"/>
                      <a:gd name="T78" fmla="*/ 565 w 565"/>
                      <a:gd name="T79" fmla="*/ 72 h 339"/>
                      <a:gd name="T80" fmla="*/ 560 w 565"/>
                      <a:gd name="T81" fmla="*/ 65 h 339"/>
                      <a:gd name="T82" fmla="*/ 553 w 565"/>
                      <a:gd name="T83" fmla="*/ 58 h 339"/>
                      <a:gd name="T84" fmla="*/ 542 w 565"/>
                      <a:gd name="T85" fmla="*/ 50 h 339"/>
                      <a:gd name="T86" fmla="*/ 530 w 565"/>
                      <a:gd name="T87" fmla="*/ 39 h 339"/>
                      <a:gd name="T88" fmla="*/ 520 w 565"/>
                      <a:gd name="T89" fmla="*/ 30 h 339"/>
                      <a:gd name="T90" fmla="*/ 501 w 565"/>
                      <a:gd name="T91" fmla="*/ 26 h 339"/>
                      <a:gd name="T92" fmla="*/ 488 w 565"/>
                      <a:gd name="T93" fmla="*/ 24 h 339"/>
                      <a:gd name="T94" fmla="*/ 419 w 565"/>
                      <a:gd name="T95" fmla="*/ 8 h 339"/>
                      <a:gd name="T96" fmla="*/ 403 w 565"/>
                      <a:gd name="T97" fmla="*/ 5 h 339"/>
                      <a:gd name="T98" fmla="*/ 387 w 565"/>
                      <a:gd name="T99" fmla="*/ 0 h 339"/>
                      <a:gd name="T100" fmla="*/ 370 w 565"/>
                      <a:gd name="T101" fmla="*/ 3 h 339"/>
                      <a:gd name="T102" fmla="*/ 354 w 565"/>
                      <a:gd name="T103" fmla="*/ 15 h 339"/>
                      <a:gd name="T104" fmla="*/ 297 w 565"/>
                      <a:gd name="T105" fmla="*/ 39 h 339"/>
                      <a:gd name="T106" fmla="*/ 265 w 565"/>
                      <a:gd name="T107" fmla="*/ 43 h 339"/>
                      <a:gd name="T108" fmla="*/ 234 w 565"/>
                      <a:gd name="T109" fmla="*/ 76 h 339"/>
                      <a:gd name="T110" fmla="*/ 166 w 565"/>
                      <a:gd name="T111" fmla="*/ 137 h 339"/>
                      <a:gd name="T112" fmla="*/ 141 w 565"/>
                      <a:gd name="T113" fmla="*/ 164 h 339"/>
                      <a:gd name="T114" fmla="*/ 115 w 565"/>
                      <a:gd name="T115" fmla="*/ 194 h 339"/>
                      <a:gd name="T116" fmla="*/ 83 w 565"/>
                      <a:gd name="T117" fmla="*/ 204 h 339"/>
                      <a:gd name="T118" fmla="*/ 0 w 565"/>
                      <a:gd name="T119" fmla="*/ 208 h 339"/>
                      <a:gd name="T120" fmla="*/ 54 w 565"/>
                      <a:gd name="T121" fmla="*/ 33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339">
                        <a:moveTo>
                          <a:pt x="54" y="339"/>
                        </a:moveTo>
                        <a:lnTo>
                          <a:pt x="84" y="331"/>
                        </a:lnTo>
                        <a:lnTo>
                          <a:pt x="114" y="315"/>
                        </a:lnTo>
                        <a:lnTo>
                          <a:pt x="142" y="308"/>
                        </a:lnTo>
                        <a:lnTo>
                          <a:pt x="190" y="316"/>
                        </a:lnTo>
                        <a:lnTo>
                          <a:pt x="225" y="313"/>
                        </a:lnTo>
                        <a:lnTo>
                          <a:pt x="247" y="299"/>
                        </a:lnTo>
                        <a:lnTo>
                          <a:pt x="268" y="286"/>
                        </a:lnTo>
                        <a:lnTo>
                          <a:pt x="289" y="282"/>
                        </a:lnTo>
                        <a:lnTo>
                          <a:pt x="309" y="269"/>
                        </a:lnTo>
                        <a:lnTo>
                          <a:pt x="329" y="251"/>
                        </a:lnTo>
                        <a:lnTo>
                          <a:pt x="355" y="235"/>
                        </a:lnTo>
                        <a:lnTo>
                          <a:pt x="373" y="229"/>
                        </a:lnTo>
                        <a:lnTo>
                          <a:pt x="390" y="224"/>
                        </a:lnTo>
                        <a:lnTo>
                          <a:pt x="414" y="221"/>
                        </a:lnTo>
                        <a:lnTo>
                          <a:pt x="428" y="216"/>
                        </a:lnTo>
                        <a:lnTo>
                          <a:pt x="436" y="208"/>
                        </a:lnTo>
                        <a:lnTo>
                          <a:pt x="439" y="197"/>
                        </a:lnTo>
                        <a:lnTo>
                          <a:pt x="437" y="193"/>
                        </a:lnTo>
                        <a:lnTo>
                          <a:pt x="428" y="183"/>
                        </a:lnTo>
                        <a:lnTo>
                          <a:pt x="413" y="178"/>
                        </a:lnTo>
                        <a:lnTo>
                          <a:pt x="392" y="172"/>
                        </a:lnTo>
                        <a:lnTo>
                          <a:pt x="372" y="174"/>
                        </a:lnTo>
                        <a:lnTo>
                          <a:pt x="354" y="183"/>
                        </a:lnTo>
                        <a:lnTo>
                          <a:pt x="314" y="183"/>
                        </a:lnTo>
                        <a:lnTo>
                          <a:pt x="347" y="153"/>
                        </a:lnTo>
                        <a:lnTo>
                          <a:pt x="379" y="125"/>
                        </a:lnTo>
                        <a:lnTo>
                          <a:pt x="414" y="109"/>
                        </a:lnTo>
                        <a:lnTo>
                          <a:pt x="444" y="106"/>
                        </a:lnTo>
                        <a:lnTo>
                          <a:pt x="481" y="100"/>
                        </a:lnTo>
                        <a:lnTo>
                          <a:pt x="505" y="110"/>
                        </a:lnTo>
                        <a:lnTo>
                          <a:pt x="516" y="115"/>
                        </a:lnTo>
                        <a:lnTo>
                          <a:pt x="527" y="115"/>
                        </a:lnTo>
                        <a:lnTo>
                          <a:pt x="534" y="109"/>
                        </a:lnTo>
                        <a:lnTo>
                          <a:pt x="544" y="104"/>
                        </a:lnTo>
                        <a:lnTo>
                          <a:pt x="542" y="91"/>
                        </a:lnTo>
                        <a:lnTo>
                          <a:pt x="553" y="91"/>
                        </a:lnTo>
                        <a:lnTo>
                          <a:pt x="560" y="84"/>
                        </a:lnTo>
                        <a:lnTo>
                          <a:pt x="561" y="77"/>
                        </a:lnTo>
                        <a:lnTo>
                          <a:pt x="565" y="72"/>
                        </a:lnTo>
                        <a:lnTo>
                          <a:pt x="560" y="65"/>
                        </a:lnTo>
                        <a:lnTo>
                          <a:pt x="553" y="58"/>
                        </a:lnTo>
                        <a:lnTo>
                          <a:pt x="542" y="50"/>
                        </a:lnTo>
                        <a:lnTo>
                          <a:pt x="530" y="39"/>
                        </a:lnTo>
                        <a:lnTo>
                          <a:pt x="520" y="30"/>
                        </a:lnTo>
                        <a:lnTo>
                          <a:pt x="501" y="26"/>
                        </a:lnTo>
                        <a:lnTo>
                          <a:pt x="488" y="24"/>
                        </a:lnTo>
                        <a:lnTo>
                          <a:pt x="419" y="8"/>
                        </a:lnTo>
                        <a:lnTo>
                          <a:pt x="403" y="5"/>
                        </a:lnTo>
                        <a:lnTo>
                          <a:pt x="387" y="0"/>
                        </a:lnTo>
                        <a:lnTo>
                          <a:pt x="370" y="3"/>
                        </a:lnTo>
                        <a:lnTo>
                          <a:pt x="354" y="15"/>
                        </a:lnTo>
                        <a:lnTo>
                          <a:pt x="297" y="39"/>
                        </a:lnTo>
                        <a:lnTo>
                          <a:pt x="265" y="43"/>
                        </a:lnTo>
                        <a:lnTo>
                          <a:pt x="234" y="76"/>
                        </a:lnTo>
                        <a:lnTo>
                          <a:pt x="166" y="137"/>
                        </a:lnTo>
                        <a:lnTo>
                          <a:pt x="141" y="164"/>
                        </a:lnTo>
                        <a:lnTo>
                          <a:pt x="115" y="194"/>
                        </a:lnTo>
                        <a:lnTo>
                          <a:pt x="83" y="204"/>
                        </a:lnTo>
                        <a:lnTo>
                          <a:pt x="0" y="208"/>
                        </a:lnTo>
                        <a:lnTo>
                          <a:pt x="54" y="339"/>
                        </a:lnTo>
                        <a:close/>
                      </a:path>
                    </a:pathLst>
                  </a:custGeom>
                  <a:solidFill>
                    <a:srgbClr val="FFC080"/>
                  </a:solidFill>
                  <a:ln w="6350">
                    <a:solidFill>
                      <a:srgbClr val="402000"/>
                    </a:solidFill>
                    <a:prstDash val="solid"/>
                    <a:round/>
                    <a:headEnd/>
                    <a:tailEnd/>
                  </a:ln>
                </p:spPr>
                <p:txBody>
                  <a:bodyPr/>
                  <a:lstStyle/>
                  <a:p>
                    <a:endParaRPr lang="zh-CN" altLang="en-US"/>
                  </a:p>
                </p:txBody>
              </p:sp>
              <p:sp>
                <p:nvSpPr>
                  <p:cNvPr id="821529" name="Freeform 281"/>
                  <p:cNvSpPr>
                    <a:spLocks/>
                  </p:cNvSpPr>
                  <p:nvPr/>
                </p:nvSpPr>
                <p:spPr bwMode="auto">
                  <a:xfrm>
                    <a:off x="3031" y="3220"/>
                    <a:ext cx="40" cy="14"/>
                  </a:xfrm>
                  <a:custGeom>
                    <a:avLst/>
                    <a:gdLst>
                      <a:gd name="T0" fmla="*/ 80 w 80"/>
                      <a:gd name="T1" fmla="*/ 37 h 41"/>
                      <a:gd name="T2" fmla="*/ 73 w 80"/>
                      <a:gd name="T3" fmla="*/ 41 h 41"/>
                      <a:gd name="T4" fmla="*/ 60 w 80"/>
                      <a:gd name="T5" fmla="*/ 27 h 41"/>
                      <a:gd name="T6" fmla="*/ 45 w 80"/>
                      <a:gd name="T7" fmla="*/ 19 h 41"/>
                      <a:gd name="T8" fmla="*/ 37 w 80"/>
                      <a:gd name="T9" fmla="*/ 11 h 41"/>
                      <a:gd name="T10" fmla="*/ 30 w 80"/>
                      <a:gd name="T11" fmla="*/ 7 h 41"/>
                      <a:gd name="T12" fmla="*/ 12 w 80"/>
                      <a:gd name="T13" fmla="*/ 3 h 41"/>
                      <a:gd name="T14" fmla="*/ 0 w 80"/>
                      <a:gd name="T15" fmla="*/ 0 h 41"/>
                      <a:gd name="T16" fmla="*/ 20 w 80"/>
                      <a:gd name="T17" fmla="*/ 0 h 41"/>
                      <a:gd name="T18" fmla="*/ 36 w 80"/>
                      <a:gd name="T19" fmla="*/ 3 h 41"/>
                      <a:gd name="T20" fmla="*/ 43 w 80"/>
                      <a:gd name="T21" fmla="*/ 8 h 41"/>
                      <a:gd name="T22" fmla="*/ 53 w 80"/>
                      <a:gd name="T23" fmla="*/ 16 h 41"/>
                      <a:gd name="T24" fmla="*/ 80 w 80"/>
                      <a:gd name="T25"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41">
                        <a:moveTo>
                          <a:pt x="80" y="37"/>
                        </a:moveTo>
                        <a:lnTo>
                          <a:pt x="73" y="41"/>
                        </a:lnTo>
                        <a:lnTo>
                          <a:pt x="60" y="27"/>
                        </a:lnTo>
                        <a:lnTo>
                          <a:pt x="45" y="19"/>
                        </a:lnTo>
                        <a:lnTo>
                          <a:pt x="37" y="11"/>
                        </a:lnTo>
                        <a:lnTo>
                          <a:pt x="30" y="7"/>
                        </a:lnTo>
                        <a:lnTo>
                          <a:pt x="12" y="3"/>
                        </a:lnTo>
                        <a:lnTo>
                          <a:pt x="0" y="0"/>
                        </a:lnTo>
                        <a:lnTo>
                          <a:pt x="20" y="0"/>
                        </a:lnTo>
                        <a:lnTo>
                          <a:pt x="36" y="3"/>
                        </a:lnTo>
                        <a:lnTo>
                          <a:pt x="43" y="8"/>
                        </a:lnTo>
                        <a:lnTo>
                          <a:pt x="53" y="16"/>
                        </a:lnTo>
                        <a:lnTo>
                          <a:pt x="80" y="37"/>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0" name="Freeform 282"/>
                  <p:cNvSpPr>
                    <a:spLocks/>
                  </p:cNvSpPr>
                  <p:nvPr/>
                </p:nvSpPr>
                <p:spPr bwMode="auto">
                  <a:xfrm>
                    <a:off x="2847" y="3286"/>
                    <a:ext cx="18" cy="11"/>
                  </a:xfrm>
                  <a:custGeom>
                    <a:avLst/>
                    <a:gdLst>
                      <a:gd name="T0" fmla="*/ 0 w 36"/>
                      <a:gd name="T1" fmla="*/ 0 h 34"/>
                      <a:gd name="T2" fmla="*/ 24 w 36"/>
                      <a:gd name="T3" fmla="*/ 13 h 34"/>
                      <a:gd name="T4" fmla="*/ 36 w 36"/>
                      <a:gd name="T5" fmla="*/ 34 h 34"/>
                      <a:gd name="T6" fmla="*/ 0 w 36"/>
                      <a:gd name="T7" fmla="*/ 0 h 34"/>
                    </a:gdLst>
                    <a:ahLst/>
                    <a:cxnLst>
                      <a:cxn ang="0">
                        <a:pos x="T0" y="T1"/>
                      </a:cxn>
                      <a:cxn ang="0">
                        <a:pos x="T2" y="T3"/>
                      </a:cxn>
                      <a:cxn ang="0">
                        <a:pos x="T4" y="T5"/>
                      </a:cxn>
                      <a:cxn ang="0">
                        <a:pos x="T6" y="T7"/>
                      </a:cxn>
                    </a:cxnLst>
                    <a:rect l="0" t="0" r="r" b="b"/>
                    <a:pathLst>
                      <a:path w="36" h="34">
                        <a:moveTo>
                          <a:pt x="0" y="0"/>
                        </a:moveTo>
                        <a:lnTo>
                          <a:pt x="24" y="13"/>
                        </a:lnTo>
                        <a:lnTo>
                          <a:pt x="36" y="34"/>
                        </a:lnTo>
                        <a:lnTo>
                          <a:pt x="0"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1" name="Freeform 283"/>
                  <p:cNvSpPr>
                    <a:spLocks/>
                  </p:cNvSpPr>
                  <p:nvPr/>
                </p:nvSpPr>
                <p:spPr bwMode="auto">
                  <a:xfrm>
                    <a:off x="2959" y="3215"/>
                    <a:ext cx="63" cy="11"/>
                  </a:xfrm>
                  <a:custGeom>
                    <a:avLst/>
                    <a:gdLst>
                      <a:gd name="T0" fmla="*/ 126 w 126"/>
                      <a:gd name="T1" fmla="*/ 8 h 31"/>
                      <a:gd name="T2" fmla="*/ 88 w 126"/>
                      <a:gd name="T3" fmla="*/ 5 h 31"/>
                      <a:gd name="T4" fmla="*/ 70 w 126"/>
                      <a:gd name="T5" fmla="*/ 0 h 31"/>
                      <a:gd name="T6" fmla="*/ 58 w 126"/>
                      <a:gd name="T7" fmla="*/ 1 h 31"/>
                      <a:gd name="T8" fmla="*/ 48 w 126"/>
                      <a:gd name="T9" fmla="*/ 8 h 31"/>
                      <a:gd name="T10" fmla="*/ 40 w 126"/>
                      <a:gd name="T11" fmla="*/ 14 h 31"/>
                      <a:gd name="T12" fmla="*/ 20 w 126"/>
                      <a:gd name="T13" fmla="*/ 24 h 31"/>
                      <a:gd name="T14" fmla="*/ 0 w 126"/>
                      <a:gd name="T15" fmla="*/ 26 h 31"/>
                      <a:gd name="T16" fmla="*/ 11 w 126"/>
                      <a:gd name="T17" fmla="*/ 31 h 31"/>
                      <a:gd name="T18" fmla="*/ 35 w 126"/>
                      <a:gd name="T19" fmla="*/ 23 h 31"/>
                      <a:gd name="T20" fmla="*/ 55 w 126"/>
                      <a:gd name="T21" fmla="*/ 8 h 31"/>
                      <a:gd name="T22" fmla="*/ 66 w 126"/>
                      <a:gd name="T23" fmla="*/ 5 h 31"/>
                      <a:gd name="T24" fmla="*/ 78 w 126"/>
                      <a:gd name="T25" fmla="*/ 7 h 31"/>
                      <a:gd name="T26" fmla="*/ 95 w 126"/>
                      <a:gd name="T27" fmla="*/ 9 h 31"/>
                      <a:gd name="T28" fmla="*/ 126 w 126"/>
                      <a:gd name="T29"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6" h="31">
                        <a:moveTo>
                          <a:pt x="126" y="8"/>
                        </a:moveTo>
                        <a:lnTo>
                          <a:pt x="88" y="5"/>
                        </a:lnTo>
                        <a:lnTo>
                          <a:pt x="70" y="0"/>
                        </a:lnTo>
                        <a:lnTo>
                          <a:pt x="58" y="1"/>
                        </a:lnTo>
                        <a:lnTo>
                          <a:pt x="48" y="8"/>
                        </a:lnTo>
                        <a:lnTo>
                          <a:pt x="40" y="14"/>
                        </a:lnTo>
                        <a:lnTo>
                          <a:pt x="20" y="24"/>
                        </a:lnTo>
                        <a:lnTo>
                          <a:pt x="0" y="26"/>
                        </a:lnTo>
                        <a:lnTo>
                          <a:pt x="11" y="31"/>
                        </a:lnTo>
                        <a:lnTo>
                          <a:pt x="35" y="23"/>
                        </a:lnTo>
                        <a:lnTo>
                          <a:pt x="55" y="8"/>
                        </a:lnTo>
                        <a:lnTo>
                          <a:pt x="66" y="5"/>
                        </a:lnTo>
                        <a:lnTo>
                          <a:pt x="78" y="7"/>
                        </a:lnTo>
                        <a:lnTo>
                          <a:pt x="95" y="9"/>
                        </a:lnTo>
                        <a:lnTo>
                          <a:pt x="126" y="8"/>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2" name="Freeform 284"/>
                  <p:cNvSpPr>
                    <a:spLocks/>
                  </p:cNvSpPr>
                  <p:nvPr/>
                </p:nvSpPr>
                <p:spPr bwMode="auto">
                  <a:xfrm>
                    <a:off x="2996" y="3267"/>
                    <a:ext cx="3" cy="5"/>
                  </a:xfrm>
                  <a:custGeom>
                    <a:avLst/>
                    <a:gdLst>
                      <a:gd name="T0" fmla="*/ 5 w 5"/>
                      <a:gd name="T1" fmla="*/ 0 h 15"/>
                      <a:gd name="T2" fmla="*/ 0 w 5"/>
                      <a:gd name="T3" fmla="*/ 8 h 15"/>
                      <a:gd name="T4" fmla="*/ 5 w 5"/>
                      <a:gd name="T5" fmla="*/ 15 h 15"/>
                      <a:gd name="T6" fmla="*/ 5 w 5"/>
                      <a:gd name="T7" fmla="*/ 0 h 15"/>
                    </a:gdLst>
                    <a:ahLst/>
                    <a:cxnLst>
                      <a:cxn ang="0">
                        <a:pos x="T0" y="T1"/>
                      </a:cxn>
                      <a:cxn ang="0">
                        <a:pos x="T2" y="T3"/>
                      </a:cxn>
                      <a:cxn ang="0">
                        <a:pos x="T4" y="T5"/>
                      </a:cxn>
                      <a:cxn ang="0">
                        <a:pos x="T6" y="T7"/>
                      </a:cxn>
                    </a:cxnLst>
                    <a:rect l="0" t="0" r="r" b="b"/>
                    <a:pathLst>
                      <a:path w="5" h="15">
                        <a:moveTo>
                          <a:pt x="5" y="0"/>
                        </a:moveTo>
                        <a:lnTo>
                          <a:pt x="0" y="8"/>
                        </a:lnTo>
                        <a:lnTo>
                          <a:pt x="5" y="15"/>
                        </a:lnTo>
                        <a:lnTo>
                          <a:pt x="5" y="0"/>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3" name="Freeform 285"/>
                  <p:cNvSpPr>
                    <a:spLocks/>
                  </p:cNvSpPr>
                  <p:nvPr/>
                </p:nvSpPr>
                <p:spPr bwMode="auto">
                  <a:xfrm>
                    <a:off x="3057" y="3233"/>
                    <a:ext cx="8" cy="5"/>
                  </a:xfrm>
                  <a:custGeom>
                    <a:avLst/>
                    <a:gdLst>
                      <a:gd name="T0" fmla="*/ 12 w 16"/>
                      <a:gd name="T1" fmla="*/ 14 h 14"/>
                      <a:gd name="T2" fmla="*/ 16 w 16"/>
                      <a:gd name="T3" fmla="*/ 10 h 14"/>
                      <a:gd name="T4" fmla="*/ 8 w 16"/>
                      <a:gd name="T5" fmla="*/ 6 h 14"/>
                      <a:gd name="T6" fmla="*/ 0 w 16"/>
                      <a:gd name="T7" fmla="*/ 0 h 14"/>
                      <a:gd name="T8" fmla="*/ 12 w 16"/>
                      <a:gd name="T9" fmla="*/ 14 h 14"/>
                    </a:gdLst>
                    <a:ahLst/>
                    <a:cxnLst>
                      <a:cxn ang="0">
                        <a:pos x="T0" y="T1"/>
                      </a:cxn>
                      <a:cxn ang="0">
                        <a:pos x="T2" y="T3"/>
                      </a:cxn>
                      <a:cxn ang="0">
                        <a:pos x="T4" y="T5"/>
                      </a:cxn>
                      <a:cxn ang="0">
                        <a:pos x="T6" y="T7"/>
                      </a:cxn>
                      <a:cxn ang="0">
                        <a:pos x="T8" y="T9"/>
                      </a:cxn>
                    </a:cxnLst>
                    <a:rect l="0" t="0" r="r" b="b"/>
                    <a:pathLst>
                      <a:path w="16" h="14">
                        <a:moveTo>
                          <a:pt x="12" y="14"/>
                        </a:moveTo>
                        <a:lnTo>
                          <a:pt x="16" y="10"/>
                        </a:lnTo>
                        <a:lnTo>
                          <a:pt x="8" y="6"/>
                        </a:lnTo>
                        <a:lnTo>
                          <a:pt x="0" y="0"/>
                        </a:lnTo>
                        <a:lnTo>
                          <a:pt x="12" y="14"/>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4" name="Freeform 286"/>
                  <p:cNvSpPr>
                    <a:spLocks/>
                  </p:cNvSpPr>
                  <p:nvPr/>
                </p:nvSpPr>
                <p:spPr bwMode="auto">
                  <a:xfrm>
                    <a:off x="3068" y="3225"/>
                    <a:ext cx="9" cy="3"/>
                  </a:xfrm>
                  <a:custGeom>
                    <a:avLst/>
                    <a:gdLst>
                      <a:gd name="T0" fmla="*/ 15 w 16"/>
                      <a:gd name="T1" fmla="*/ 9 h 9"/>
                      <a:gd name="T2" fmla="*/ 16 w 16"/>
                      <a:gd name="T3" fmla="*/ 5 h 9"/>
                      <a:gd name="T4" fmla="*/ 6 w 16"/>
                      <a:gd name="T5" fmla="*/ 4 h 9"/>
                      <a:gd name="T6" fmla="*/ 0 w 16"/>
                      <a:gd name="T7" fmla="*/ 0 h 9"/>
                      <a:gd name="T8" fmla="*/ 5 w 16"/>
                      <a:gd name="T9" fmla="*/ 5 h 9"/>
                      <a:gd name="T10" fmla="*/ 15 w 16"/>
                      <a:gd name="T11" fmla="*/ 9 h 9"/>
                    </a:gdLst>
                    <a:ahLst/>
                    <a:cxnLst>
                      <a:cxn ang="0">
                        <a:pos x="T0" y="T1"/>
                      </a:cxn>
                      <a:cxn ang="0">
                        <a:pos x="T2" y="T3"/>
                      </a:cxn>
                      <a:cxn ang="0">
                        <a:pos x="T4" y="T5"/>
                      </a:cxn>
                      <a:cxn ang="0">
                        <a:pos x="T6" y="T7"/>
                      </a:cxn>
                      <a:cxn ang="0">
                        <a:pos x="T8" y="T9"/>
                      </a:cxn>
                      <a:cxn ang="0">
                        <a:pos x="T10" y="T11"/>
                      </a:cxn>
                    </a:cxnLst>
                    <a:rect l="0" t="0" r="r" b="b"/>
                    <a:pathLst>
                      <a:path w="16" h="9">
                        <a:moveTo>
                          <a:pt x="15" y="9"/>
                        </a:moveTo>
                        <a:lnTo>
                          <a:pt x="16" y="5"/>
                        </a:lnTo>
                        <a:lnTo>
                          <a:pt x="6" y="4"/>
                        </a:lnTo>
                        <a:lnTo>
                          <a:pt x="0" y="0"/>
                        </a:lnTo>
                        <a:lnTo>
                          <a:pt x="5" y="5"/>
                        </a:lnTo>
                        <a:lnTo>
                          <a:pt x="15" y="9"/>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5" name="Freeform 287"/>
                  <p:cNvSpPr>
                    <a:spLocks/>
                  </p:cNvSpPr>
                  <p:nvPr/>
                </p:nvSpPr>
                <p:spPr bwMode="auto">
                  <a:xfrm>
                    <a:off x="2929" y="3259"/>
                    <a:ext cx="26" cy="6"/>
                  </a:xfrm>
                  <a:custGeom>
                    <a:avLst/>
                    <a:gdLst>
                      <a:gd name="T0" fmla="*/ 51 w 51"/>
                      <a:gd name="T1" fmla="*/ 8 h 17"/>
                      <a:gd name="T2" fmla="*/ 48 w 51"/>
                      <a:gd name="T3" fmla="*/ 16 h 17"/>
                      <a:gd name="T4" fmla="*/ 39 w 51"/>
                      <a:gd name="T5" fmla="*/ 13 h 17"/>
                      <a:gd name="T6" fmla="*/ 22 w 51"/>
                      <a:gd name="T7" fmla="*/ 13 h 17"/>
                      <a:gd name="T8" fmla="*/ 8 w 51"/>
                      <a:gd name="T9" fmla="*/ 13 h 17"/>
                      <a:gd name="T10" fmla="*/ 0 w 51"/>
                      <a:gd name="T11" fmla="*/ 17 h 17"/>
                      <a:gd name="T12" fmla="*/ 13 w 51"/>
                      <a:gd name="T13" fmla="*/ 9 h 17"/>
                      <a:gd name="T14" fmla="*/ 26 w 51"/>
                      <a:gd name="T15" fmla="*/ 5 h 17"/>
                      <a:gd name="T16" fmla="*/ 35 w 51"/>
                      <a:gd name="T17" fmla="*/ 0 h 17"/>
                      <a:gd name="T18" fmla="*/ 28 w 51"/>
                      <a:gd name="T19" fmla="*/ 9 h 17"/>
                      <a:gd name="T20" fmla="*/ 42 w 51"/>
                      <a:gd name="T21" fmla="*/ 9 h 17"/>
                      <a:gd name="T22" fmla="*/ 51 w 51"/>
                      <a:gd name="T2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17">
                        <a:moveTo>
                          <a:pt x="51" y="8"/>
                        </a:moveTo>
                        <a:lnTo>
                          <a:pt x="48" y="16"/>
                        </a:lnTo>
                        <a:lnTo>
                          <a:pt x="39" y="13"/>
                        </a:lnTo>
                        <a:lnTo>
                          <a:pt x="22" y="13"/>
                        </a:lnTo>
                        <a:lnTo>
                          <a:pt x="8" y="13"/>
                        </a:lnTo>
                        <a:lnTo>
                          <a:pt x="0" y="17"/>
                        </a:lnTo>
                        <a:lnTo>
                          <a:pt x="13" y="9"/>
                        </a:lnTo>
                        <a:lnTo>
                          <a:pt x="26" y="5"/>
                        </a:lnTo>
                        <a:lnTo>
                          <a:pt x="35" y="0"/>
                        </a:lnTo>
                        <a:lnTo>
                          <a:pt x="28" y="9"/>
                        </a:lnTo>
                        <a:lnTo>
                          <a:pt x="42" y="9"/>
                        </a:lnTo>
                        <a:lnTo>
                          <a:pt x="51" y="8"/>
                        </a:lnTo>
                        <a:close/>
                      </a:path>
                    </a:pathLst>
                  </a:custGeom>
                  <a:solidFill>
                    <a:srgbClr val="402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821536" name="Freeform 288"/>
                <p:cNvSpPr>
                  <a:spLocks/>
                </p:cNvSpPr>
                <p:nvPr/>
              </p:nvSpPr>
              <p:spPr bwMode="auto">
                <a:xfrm>
                  <a:off x="2574" y="3251"/>
                  <a:ext cx="273" cy="110"/>
                </a:xfrm>
                <a:custGeom>
                  <a:avLst/>
                  <a:gdLst>
                    <a:gd name="T0" fmla="*/ 78 w 547"/>
                    <a:gd name="T1" fmla="*/ 32 h 332"/>
                    <a:gd name="T2" fmla="*/ 222 w 547"/>
                    <a:gd name="T3" fmla="*/ 49 h 332"/>
                    <a:gd name="T4" fmla="*/ 333 w 547"/>
                    <a:gd name="T5" fmla="*/ 65 h 332"/>
                    <a:gd name="T6" fmla="*/ 390 w 547"/>
                    <a:gd name="T7" fmla="*/ 61 h 332"/>
                    <a:gd name="T8" fmla="*/ 502 w 547"/>
                    <a:gd name="T9" fmla="*/ 57 h 332"/>
                    <a:gd name="T10" fmla="*/ 535 w 547"/>
                    <a:gd name="T11" fmla="*/ 118 h 332"/>
                    <a:gd name="T12" fmla="*/ 547 w 547"/>
                    <a:gd name="T13" fmla="*/ 207 h 332"/>
                    <a:gd name="T14" fmla="*/ 469 w 547"/>
                    <a:gd name="T15" fmla="*/ 226 h 332"/>
                    <a:gd name="T16" fmla="*/ 318 w 547"/>
                    <a:gd name="T17" fmla="*/ 279 h 332"/>
                    <a:gd name="T18" fmla="*/ 18 w 547"/>
                    <a:gd name="T19" fmla="*/ 332 h 332"/>
                    <a:gd name="T20" fmla="*/ 0 w 547"/>
                    <a:gd name="T21" fmla="*/ 0 h 332"/>
                    <a:gd name="T22" fmla="*/ 78 w 547"/>
                    <a:gd name="T23" fmla="*/ 32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7" h="332">
                      <a:moveTo>
                        <a:pt x="78" y="32"/>
                      </a:moveTo>
                      <a:lnTo>
                        <a:pt x="222" y="49"/>
                      </a:lnTo>
                      <a:lnTo>
                        <a:pt x="333" y="65"/>
                      </a:lnTo>
                      <a:lnTo>
                        <a:pt x="390" y="61"/>
                      </a:lnTo>
                      <a:lnTo>
                        <a:pt x="502" y="57"/>
                      </a:lnTo>
                      <a:lnTo>
                        <a:pt x="535" y="118"/>
                      </a:lnTo>
                      <a:lnTo>
                        <a:pt x="547" y="207"/>
                      </a:lnTo>
                      <a:lnTo>
                        <a:pt x="469" y="226"/>
                      </a:lnTo>
                      <a:lnTo>
                        <a:pt x="318" y="279"/>
                      </a:lnTo>
                      <a:lnTo>
                        <a:pt x="18" y="332"/>
                      </a:lnTo>
                      <a:lnTo>
                        <a:pt x="0" y="0"/>
                      </a:lnTo>
                      <a:lnTo>
                        <a:pt x="78" y="32"/>
                      </a:lnTo>
                      <a:close/>
                    </a:path>
                  </a:pathLst>
                </a:custGeom>
                <a:solidFill>
                  <a:srgbClr val="000060"/>
                </a:solidFill>
                <a:ln w="6350">
                  <a:solidFill>
                    <a:srgbClr val="000000"/>
                  </a:solidFill>
                  <a:prstDash val="solid"/>
                  <a:round/>
                  <a:headEnd/>
                  <a:tailEnd/>
                </a:ln>
              </p:spPr>
              <p:txBody>
                <a:bodyPr/>
                <a:lstStyle/>
                <a:p>
                  <a:endParaRPr lang="zh-CN" altLang="en-US"/>
                </a:p>
              </p:txBody>
            </p:sp>
            <p:sp>
              <p:nvSpPr>
                <p:cNvPr id="821537" name="Freeform 289"/>
                <p:cNvSpPr>
                  <a:spLocks/>
                </p:cNvSpPr>
                <p:nvPr/>
              </p:nvSpPr>
              <p:spPr bwMode="auto">
                <a:xfrm>
                  <a:off x="2585" y="3263"/>
                  <a:ext cx="252" cy="88"/>
                </a:xfrm>
                <a:custGeom>
                  <a:avLst/>
                  <a:gdLst>
                    <a:gd name="T0" fmla="*/ 60 w 506"/>
                    <a:gd name="T1" fmla="*/ 0 h 265"/>
                    <a:gd name="T2" fmla="*/ 179 w 506"/>
                    <a:gd name="T3" fmla="*/ 25 h 265"/>
                    <a:gd name="T4" fmla="*/ 329 w 506"/>
                    <a:gd name="T5" fmla="*/ 41 h 265"/>
                    <a:gd name="T6" fmla="*/ 428 w 506"/>
                    <a:gd name="T7" fmla="*/ 37 h 265"/>
                    <a:gd name="T8" fmla="*/ 473 w 506"/>
                    <a:gd name="T9" fmla="*/ 41 h 265"/>
                    <a:gd name="T10" fmla="*/ 497 w 506"/>
                    <a:gd name="T11" fmla="*/ 85 h 265"/>
                    <a:gd name="T12" fmla="*/ 506 w 506"/>
                    <a:gd name="T13" fmla="*/ 150 h 265"/>
                    <a:gd name="T14" fmla="*/ 382 w 506"/>
                    <a:gd name="T15" fmla="*/ 197 h 265"/>
                    <a:gd name="T16" fmla="*/ 401 w 506"/>
                    <a:gd name="T17" fmla="*/ 158 h 265"/>
                    <a:gd name="T18" fmla="*/ 422 w 506"/>
                    <a:gd name="T19" fmla="*/ 105 h 265"/>
                    <a:gd name="T20" fmla="*/ 388 w 506"/>
                    <a:gd name="T21" fmla="*/ 154 h 265"/>
                    <a:gd name="T22" fmla="*/ 335 w 506"/>
                    <a:gd name="T23" fmla="*/ 208 h 265"/>
                    <a:gd name="T24" fmla="*/ 209 w 506"/>
                    <a:gd name="T25" fmla="*/ 265 h 265"/>
                    <a:gd name="T26" fmla="*/ 120 w 506"/>
                    <a:gd name="T27" fmla="*/ 265 h 265"/>
                    <a:gd name="T28" fmla="*/ 242 w 506"/>
                    <a:gd name="T29" fmla="*/ 212 h 265"/>
                    <a:gd name="T30" fmla="*/ 320 w 506"/>
                    <a:gd name="T31" fmla="*/ 142 h 265"/>
                    <a:gd name="T32" fmla="*/ 221 w 506"/>
                    <a:gd name="T33" fmla="*/ 193 h 265"/>
                    <a:gd name="T34" fmla="*/ 126 w 506"/>
                    <a:gd name="T35" fmla="*/ 233 h 265"/>
                    <a:gd name="T36" fmla="*/ 0 w 506"/>
                    <a:gd name="T37" fmla="*/ 265 h 265"/>
                    <a:gd name="T38" fmla="*/ 6 w 506"/>
                    <a:gd name="T39" fmla="*/ 101 h 265"/>
                    <a:gd name="T40" fmla="*/ 60 w 506"/>
                    <a:gd name="T41"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6" h="265">
                      <a:moveTo>
                        <a:pt x="60" y="0"/>
                      </a:moveTo>
                      <a:lnTo>
                        <a:pt x="179" y="25"/>
                      </a:lnTo>
                      <a:lnTo>
                        <a:pt x="329" y="41"/>
                      </a:lnTo>
                      <a:lnTo>
                        <a:pt x="428" y="37"/>
                      </a:lnTo>
                      <a:lnTo>
                        <a:pt x="473" y="41"/>
                      </a:lnTo>
                      <a:lnTo>
                        <a:pt x="497" y="85"/>
                      </a:lnTo>
                      <a:lnTo>
                        <a:pt x="506" y="150"/>
                      </a:lnTo>
                      <a:lnTo>
                        <a:pt x="382" y="197"/>
                      </a:lnTo>
                      <a:lnTo>
                        <a:pt x="401" y="158"/>
                      </a:lnTo>
                      <a:lnTo>
                        <a:pt x="422" y="105"/>
                      </a:lnTo>
                      <a:lnTo>
                        <a:pt x="388" y="154"/>
                      </a:lnTo>
                      <a:lnTo>
                        <a:pt x="335" y="208"/>
                      </a:lnTo>
                      <a:lnTo>
                        <a:pt x="209" y="265"/>
                      </a:lnTo>
                      <a:lnTo>
                        <a:pt x="120" y="265"/>
                      </a:lnTo>
                      <a:lnTo>
                        <a:pt x="242" y="212"/>
                      </a:lnTo>
                      <a:lnTo>
                        <a:pt x="320" y="142"/>
                      </a:lnTo>
                      <a:lnTo>
                        <a:pt x="221" y="193"/>
                      </a:lnTo>
                      <a:lnTo>
                        <a:pt x="126" y="233"/>
                      </a:lnTo>
                      <a:lnTo>
                        <a:pt x="0" y="265"/>
                      </a:lnTo>
                      <a:lnTo>
                        <a:pt x="6" y="101"/>
                      </a:lnTo>
                      <a:lnTo>
                        <a:pt x="6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8" name="Freeform 290"/>
                <p:cNvSpPr>
                  <a:spLocks/>
                </p:cNvSpPr>
                <p:nvPr/>
              </p:nvSpPr>
              <p:spPr bwMode="auto">
                <a:xfrm>
                  <a:off x="2319" y="2952"/>
                  <a:ext cx="585" cy="485"/>
                </a:xfrm>
                <a:custGeom>
                  <a:avLst/>
                  <a:gdLst>
                    <a:gd name="T0" fmla="*/ 111 w 1170"/>
                    <a:gd name="T1" fmla="*/ 0 h 1457"/>
                    <a:gd name="T2" fmla="*/ 181 w 1170"/>
                    <a:gd name="T3" fmla="*/ 16 h 1457"/>
                    <a:gd name="T4" fmla="*/ 246 w 1170"/>
                    <a:gd name="T5" fmla="*/ 69 h 1457"/>
                    <a:gd name="T6" fmla="*/ 276 w 1170"/>
                    <a:gd name="T7" fmla="*/ 150 h 1457"/>
                    <a:gd name="T8" fmla="*/ 282 w 1170"/>
                    <a:gd name="T9" fmla="*/ 258 h 1457"/>
                    <a:gd name="T10" fmla="*/ 305 w 1170"/>
                    <a:gd name="T11" fmla="*/ 411 h 1457"/>
                    <a:gd name="T12" fmla="*/ 341 w 1170"/>
                    <a:gd name="T13" fmla="*/ 548 h 1457"/>
                    <a:gd name="T14" fmla="*/ 389 w 1170"/>
                    <a:gd name="T15" fmla="*/ 711 h 1457"/>
                    <a:gd name="T16" fmla="*/ 416 w 1170"/>
                    <a:gd name="T17" fmla="*/ 837 h 1457"/>
                    <a:gd name="T18" fmla="*/ 452 w 1170"/>
                    <a:gd name="T19" fmla="*/ 967 h 1457"/>
                    <a:gd name="T20" fmla="*/ 347 w 1170"/>
                    <a:gd name="T21" fmla="*/ 1020 h 1457"/>
                    <a:gd name="T22" fmla="*/ 464 w 1170"/>
                    <a:gd name="T23" fmla="*/ 996 h 1457"/>
                    <a:gd name="T24" fmla="*/ 491 w 1170"/>
                    <a:gd name="T25" fmla="*/ 1049 h 1457"/>
                    <a:gd name="T26" fmla="*/ 440 w 1170"/>
                    <a:gd name="T27" fmla="*/ 1109 h 1457"/>
                    <a:gd name="T28" fmla="*/ 512 w 1170"/>
                    <a:gd name="T29" fmla="*/ 1073 h 1457"/>
                    <a:gd name="T30" fmla="*/ 596 w 1170"/>
                    <a:gd name="T31" fmla="*/ 1113 h 1457"/>
                    <a:gd name="T32" fmla="*/ 707 w 1170"/>
                    <a:gd name="T33" fmla="*/ 1147 h 1457"/>
                    <a:gd name="T34" fmla="*/ 842 w 1170"/>
                    <a:gd name="T35" fmla="*/ 1195 h 1457"/>
                    <a:gd name="T36" fmla="*/ 944 w 1170"/>
                    <a:gd name="T37" fmla="*/ 1209 h 1457"/>
                    <a:gd name="T38" fmla="*/ 1064 w 1170"/>
                    <a:gd name="T39" fmla="*/ 1225 h 1457"/>
                    <a:gd name="T40" fmla="*/ 1142 w 1170"/>
                    <a:gd name="T41" fmla="*/ 1217 h 1457"/>
                    <a:gd name="T42" fmla="*/ 1156 w 1170"/>
                    <a:gd name="T43" fmla="*/ 1252 h 1457"/>
                    <a:gd name="T44" fmla="*/ 1170 w 1170"/>
                    <a:gd name="T45" fmla="*/ 1322 h 1457"/>
                    <a:gd name="T46" fmla="*/ 1169 w 1170"/>
                    <a:gd name="T47" fmla="*/ 1372 h 1457"/>
                    <a:gd name="T48" fmla="*/ 1088 w 1170"/>
                    <a:gd name="T49" fmla="*/ 1417 h 1457"/>
                    <a:gd name="T50" fmla="*/ 1073 w 1170"/>
                    <a:gd name="T51" fmla="*/ 1376 h 1457"/>
                    <a:gd name="T52" fmla="*/ 1052 w 1170"/>
                    <a:gd name="T53" fmla="*/ 1417 h 1457"/>
                    <a:gd name="T54" fmla="*/ 932 w 1170"/>
                    <a:gd name="T55" fmla="*/ 1433 h 1457"/>
                    <a:gd name="T56" fmla="*/ 704 w 1170"/>
                    <a:gd name="T57" fmla="*/ 1457 h 1457"/>
                    <a:gd name="T58" fmla="*/ 411 w 1170"/>
                    <a:gd name="T59" fmla="*/ 1387 h 1457"/>
                    <a:gd name="T60" fmla="*/ 345 w 1170"/>
                    <a:gd name="T61" fmla="*/ 1362 h 1457"/>
                    <a:gd name="T62" fmla="*/ 256 w 1170"/>
                    <a:gd name="T63" fmla="*/ 1167 h 1457"/>
                    <a:gd name="T64" fmla="*/ 129 w 1170"/>
                    <a:gd name="T65" fmla="*/ 828 h 1457"/>
                    <a:gd name="T66" fmla="*/ 39 w 1170"/>
                    <a:gd name="T67" fmla="*/ 453 h 1457"/>
                    <a:gd name="T68" fmla="*/ 0 w 1170"/>
                    <a:gd name="T69" fmla="*/ 309 h 1457"/>
                    <a:gd name="T70" fmla="*/ 12 w 1170"/>
                    <a:gd name="T71" fmla="*/ 154 h 1457"/>
                    <a:gd name="T72" fmla="*/ 54 w 1170"/>
                    <a:gd name="T73" fmla="*/ 45 h 1457"/>
                    <a:gd name="T74" fmla="*/ 111 w 1170"/>
                    <a:gd name="T75" fmla="*/ 0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70" h="1457">
                      <a:moveTo>
                        <a:pt x="111" y="0"/>
                      </a:moveTo>
                      <a:lnTo>
                        <a:pt x="181" y="16"/>
                      </a:lnTo>
                      <a:lnTo>
                        <a:pt x="246" y="69"/>
                      </a:lnTo>
                      <a:lnTo>
                        <a:pt x="276" y="150"/>
                      </a:lnTo>
                      <a:lnTo>
                        <a:pt x="282" y="258"/>
                      </a:lnTo>
                      <a:lnTo>
                        <a:pt x="305" y="411"/>
                      </a:lnTo>
                      <a:lnTo>
                        <a:pt x="341" y="548"/>
                      </a:lnTo>
                      <a:lnTo>
                        <a:pt x="389" y="711"/>
                      </a:lnTo>
                      <a:lnTo>
                        <a:pt x="416" y="837"/>
                      </a:lnTo>
                      <a:lnTo>
                        <a:pt x="452" y="967"/>
                      </a:lnTo>
                      <a:lnTo>
                        <a:pt x="347" y="1020"/>
                      </a:lnTo>
                      <a:lnTo>
                        <a:pt x="464" y="996"/>
                      </a:lnTo>
                      <a:lnTo>
                        <a:pt x="491" y="1049"/>
                      </a:lnTo>
                      <a:lnTo>
                        <a:pt x="440" y="1109"/>
                      </a:lnTo>
                      <a:lnTo>
                        <a:pt x="512" y="1073"/>
                      </a:lnTo>
                      <a:lnTo>
                        <a:pt x="596" y="1113"/>
                      </a:lnTo>
                      <a:lnTo>
                        <a:pt x="707" y="1147"/>
                      </a:lnTo>
                      <a:lnTo>
                        <a:pt x="842" y="1195"/>
                      </a:lnTo>
                      <a:lnTo>
                        <a:pt x="944" y="1209"/>
                      </a:lnTo>
                      <a:lnTo>
                        <a:pt x="1064" y="1225"/>
                      </a:lnTo>
                      <a:lnTo>
                        <a:pt x="1142" y="1217"/>
                      </a:lnTo>
                      <a:lnTo>
                        <a:pt x="1156" y="1252"/>
                      </a:lnTo>
                      <a:lnTo>
                        <a:pt x="1170" y="1322"/>
                      </a:lnTo>
                      <a:lnTo>
                        <a:pt x="1169" y="1372"/>
                      </a:lnTo>
                      <a:lnTo>
                        <a:pt x="1088" y="1417"/>
                      </a:lnTo>
                      <a:lnTo>
                        <a:pt x="1073" y="1376"/>
                      </a:lnTo>
                      <a:lnTo>
                        <a:pt x="1052" y="1417"/>
                      </a:lnTo>
                      <a:lnTo>
                        <a:pt x="932" y="1433"/>
                      </a:lnTo>
                      <a:lnTo>
                        <a:pt x="704" y="1457"/>
                      </a:lnTo>
                      <a:lnTo>
                        <a:pt x="411" y="1387"/>
                      </a:lnTo>
                      <a:lnTo>
                        <a:pt x="345" y="1362"/>
                      </a:lnTo>
                      <a:lnTo>
                        <a:pt x="256" y="1167"/>
                      </a:lnTo>
                      <a:lnTo>
                        <a:pt x="129" y="828"/>
                      </a:lnTo>
                      <a:lnTo>
                        <a:pt x="39" y="453"/>
                      </a:lnTo>
                      <a:lnTo>
                        <a:pt x="0" y="309"/>
                      </a:lnTo>
                      <a:lnTo>
                        <a:pt x="12" y="154"/>
                      </a:lnTo>
                      <a:lnTo>
                        <a:pt x="54" y="45"/>
                      </a:lnTo>
                      <a:lnTo>
                        <a:pt x="1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39" name="Freeform 291"/>
                <p:cNvSpPr>
                  <a:spLocks/>
                </p:cNvSpPr>
                <p:nvPr/>
              </p:nvSpPr>
              <p:spPr bwMode="auto">
                <a:xfrm>
                  <a:off x="2394" y="2935"/>
                  <a:ext cx="222" cy="377"/>
                </a:xfrm>
                <a:custGeom>
                  <a:avLst/>
                  <a:gdLst>
                    <a:gd name="T0" fmla="*/ 61 w 446"/>
                    <a:gd name="T1" fmla="*/ 0 h 1130"/>
                    <a:gd name="T2" fmla="*/ 0 w 446"/>
                    <a:gd name="T3" fmla="*/ 61 h 1130"/>
                    <a:gd name="T4" fmla="*/ 31 w 446"/>
                    <a:gd name="T5" fmla="*/ 85 h 1130"/>
                    <a:gd name="T6" fmla="*/ 73 w 446"/>
                    <a:gd name="T7" fmla="*/ 159 h 1130"/>
                    <a:gd name="T8" fmla="*/ 132 w 446"/>
                    <a:gd name="T9" fmla="*/ 220 h 1130"/>
                    <a:gd name="T10" fmla="*/ 171 w 446"/>
                    <a:gd name="T11" fmla="*/ 414 h 1130"/>
                    <a:gd name="T12" fmla="*/ 207 w 446"/>
                    <a:gd name="T13" fmla="*/ 531 h 1130"/>
                    <a:gd name="T14" fmla="*/ 255 w 446"/>
                    <a:gd name="T15" fmla="*/ 624 h 1130"/>
                    <a:gd name="T16" fmla="*/ 297 w 446"/>
                    <a:gd name="T17" fmla="*/ 706 h 1130"/>
                    <a:gd name="T18" fmla="*/ 237 w 446"/>
                    <a:gd name="T19" fmla="*/ 640 h 1130"/>
                    <a:gd name="T20" fmla="*/ 195 w 446"/>
                    <a:gd name="T21" fmla="*/ 543 h 1130"/>
                    <a:gd name="T22" fmla="*/ 237 w 446"/>
                    <a:gd name="T23" fmla="*/ 697 h 1130"/>
                    <a:gd name="T24" fmla="*/ 273 w 446"/>
                    <a:gd name="T25" fmla="*/ 828 h 1130"/>
                    <a:gd name="T26" fmla="*/ 306 w 446"/>
                    <a:gd name="T27" fmla="*/ 961 h 1130"/>
                    <a:gd name="T28" fmla="*/ 327 w 446"/>
                    <a:gd name="T29" fmla="*/ 1030 h 1130"/>
                    <a:gd name="T30" fmla="*/ 350 w 446"/>
                    <a:gd name="T31" fmla="*/ 1071 h 1130"/>
                    <a:gd name="T32" fmla="*/ 377 w 446"/>
                    <a:gd name="T33" fmla="*/ 1107 h 1130"/>
                    <a:gd name="T34" fmla="*/ 423 w 446"/>
                    <a:gd name="T35" fmla="*/ 1130 h 1130"/>
                    <a:gd name="T36" fmla="*/ 426 w 446"/>
                    <a:gd name="T37" fmla="*/ 1057 h 1130"/>
                    <a:gd name="T38" fmla="*/ 431 w 446"/>
                    <a:gd name="T39" fmla="*/ 981 h 1130"/>
                    <a:gd name="T40" fmla="*/ 446 w 446"/>
                    <a:gd name="T41" fmla="*/ 900 h 1130"/>
                    <a:gd name="T42" fmla="*/ 446 w 446"/>
                    <a:gd name="T43" fmla="*/ 820 h 1130"/>
                    <a:gd name="T44" fmla="*/ 425 w 446"/>
                    <a:gd name="T45" fmla="*/ 722 h 1130"/>
                    <a:gd name="T46" fmla="*/ 395 w 446"/>
                    <a:gd name="T47" fmla="*/ 649 h 1130"/>
                    <a:gd name="T48" fmla="*/ 359 w 446"/>
                    <a:gd name="T49" fmla="*/ 600 h 1130"/>
                    <a:gd name="T50" fmla="*/ 312 w 446"/>
                    <a:gd name="T51" fmla="*/ 543 h 1130"/>
                    <a:gd name="T52" fmla="*/ 255 w 446"/>
                    <a:gd name="T53" fmla="*/ 446 h 1130"/>
                    <a:gd name="T54" fmla="*/ 204 w 446"/>
                    <a:gd name="T55" fmla="*/ 332 h 1130"/>
                    <a:gd name="T56" fmla="*/ 249 w 446"/>
                    <a:gd name="T57" fmla="*/ 393 h 1130"/>
                    <a:gd name="T58" fmla="*/ 291 w 446"/>
                    <a:gd name="T59" fmla="*/ 479 h 1130"/>
                    <a:gd name="T60" fmla="*/ 344 w 446"/>
                    <a:gd name="T61" fmla="*/ 563 h 1130"/>
                    <a:gd name="T62" fmla="*/ 294 w 446"/>
                    <a:gd name="T63" fmla="*/ 442 h 1130"/>
                    <a:gd name="T64" fmla="*/ 240 w 446"/>
                    <a:gd name="T65" fmla="*/ 288 h 1130"/>
                    <a:gd name="T66" fmla="*/ 177 w 446"/>
                    <a:gd name="T67" fmla="*/ 118 h 1130"/>
                    <a:gd name="T68" fmla="*/ 144 w 446"/>
                    <a:gd name="T69" fmla="*/ 65 h 1130"/>
                    <a:gd name="T70" fmla="*/ 61 w 446"/>
                    <a:gd name="T71" fmla="*/ 0 h 1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6" h="1130">
                      <a:moveTo>
                        <a:pt x="61" y="0"/>
                      </a:moveTo>
                      <a:lnTo>
                        <a:pt x="0" y="61"/>
                      </a:lnTo>
                      <a:lnTo>
                        <a:pt x="31" y="85"/>
                      </a:lnTo>
                      <a:lnTo>
                        <a:pt x="73" y="159"/>
                      </a:lnTo>
                      <a:lnTo>
                        <a:pt x="132" y="220"/>
                      </a:lnTo>
                      <a:lnTo>
                        <a:pt x="171" y="414"/>
                      </a:lnTo>
                      <a:lnTo>
                        <a:pt x="207" y="531"/>
                      </a:lnTo>
                      <a:lnTo>
                        <a:pt x="255" y="624"/>
                      </a:lnTo>
                      <a:lnTo>
                        <a:pt x="297" y="706"/>
                      </a:lnTo>
                      <a:lnTo>
                        <a:pt x="237" y="640"/>
                      </a:lnTo>
                      <a:lnTo>
                        <a:pt x="195" y="543"/>
                      </a:lnTo>
                      <a:lnTo>
                        <a:pt x="237" y="697"/>
                      </a:lnTo>
                      <a:lnTo>
                        <a:pt x="273" y="828"/>
                      </a:lnTo>
                      <a:lnTo>
                        <a:pt x="306" y="961"/>
                      </a:lnTo>
                      <a:lnTo>
                        <a:pt x="327" y="1030"/>
                      </a:lnTo>
                      <a:lnTo>
                        <a:pt x="350" y="1071"/>
                      </a:lnTo>
                      <a:lnTo>
                        <a:pt x="377" y="1107"/>
                      </a:lnTo>
                      <a:lnTo>
                        <a:pt x="423" y="1130"/>
                      </a:lnTo>
                      <a:lnTo>
                        <a:pt x="426" y="1057"/>
                      </a:lnTo>
                      <a:lnTo>
                        <a:pt x="431" y="981"/>
                      </a:lnTo>
                      <a:lnTo>
                        <a:pt x="446" y="900"/>
                      </a:lnTo>
                      <a:lnTo>
                        <a:pt x="446" y="820"/>
                      </a:lnTo>
                      <a:lnTo>
                        <a:pt x="425" y="722"/>
                      </a:lnTo>
                      <a:lnTo>
                        <a:pt x="395" y="649"/>
                      </a:lnTo>
                      <a:lnTo>
                        <a:pt x="359" y="600"/>
                      </a:lnTo>
                      <a:lnTo>
                        <a:pt x="312" y="543"/>
                      </a:lnTo>
                      <a:lnTo>
                        <a:pt x="255" y="446"/>
                      </a:lnTo>
                      <a:lnTo>
                        <a:pt x="204" y="332"/>
                      </a:lnTo>
                      <a:lnTo>
                        <a:pt x="249" y="393"/>
                      </a:lnTo>
                      <a:lnTo>
                        <a:pt x="291" y="479"/>
                      </a:lnTo>
                      <a:lnTo>
                        <a:pt x="344" y="563"/>
                      </a:lnTo>
                      <a:lnTo>
                        <a:pt x="294" y="442"/>
                      </a:lnTo>
                      <a:lnTo>
                        <a:pt x="240" y="288"/>
                      </a:lnTo>
                      <a:lnTo>
                        <a:pt x="177" y="118"/>
                      </a:lnTo>
                      <a:lnTo>
                        <a:pt x="144" y="65"/>
                      </a:lnTo>
                      <a:lnTo>
                        <a:pt x="6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40" name="Freeform 292"/>
                <p:cNvSpPr>
                  <a:spLocks/>
                </p:cNvSpPr>
                <p:nvPr/>
              </p:nvSpPr>
              <p:spPr bwMode="auto">
                <a:xfrm>
                  <a:off x="2226" y="2912"/>
                  <a:ext cx="879" cy="962"/>
                </a:xfrm>
                <a:custGeom>
                  <a:avLst/>
                  <a:gdLst>
                    <a:gd name="T0" fmla="*/ 270 w 1757"/>
                    <a:gd name="T1" fmla="*/ 154 h 2886"/>
                    <a:gd name="T2" fmla="*/ 195 w 1757"/>
                    <a:gd name="T3" fmla="*/ 411 h 2886"/>
                    <a:gd name="T4" fmla="*/ 161 w 1757"/>
                    <a:gd name="T5" fmla="*/ 758 h 2886"/>
                    <a:gd name="T6" fmla="*/ 191 w 1757"/>
                    <a:gd name="T7" fmla="*/ 642 h 2886"/>
                    <a:gd name="T8" fmla="*/ 260 w 1757"/>
                    <a:gd name="T9" fmla="*/ 828 h 2886"/>
                    <a:gd name="T10" fmla="*/ 266 w 1757"/>
                    <a:gd name="T11" fmla="*/ 1198 h 2886"/>
                    <a:gd name="T12" fmla="*/ 284 w 1757"/>
                    <a:gd name="T13" fmla="*/ 1068 h 2886"/>
                    <a:gd name="T14" fmla="*/ 432 w 1757"/>
                    <a:gd name="T15" fmla="*/ 1343 h 2886"/>
                    <a:gd name="T16" fmla="*/ 650 w 1757"/>
                    <a:gd name="T17" fmla="*/ 1551 h 2886"/>
                    <a:gd name="T18" fmla="*/ 653 w 1757"/>
                    <a:gd name="T19" fmla="*/ 1661 h 2886"/>
                    <a:gd name="T20" fmla="*/ 704 w 1757"/>
                    <a:gd name="T21" fmla="*/ 1640 h 2886"/>
                    <a:gd name="T22" fmla="*/ 740 w 1757"/>
                    <a:gd name="T23" fmla="*/ 1799 h 2886"/>
                    <a:gd name="T24" fmla="*/ 749 w 1757"/>
                    <a:gd name="T25" fmla="*/ 1901 h 2886"/>
                    <a:gd name="T26" fmla="*/ 581 w 1757"/>
                    <a:gd name="T27" fmla="*/ 2075 h 2886"/>
                    <a:gd name="T28" fmla="*/ 818 w 1757"/>
                    <a:gd name="T29" fmla="*/ 1997 h 2886"/>
                    <a:gd name="T30" fmla="*/ 677 w 1757"/>
                    <a:gd name="T31" fmla="*/ 2152 h 2886"/>
                    <a:gd name="T32" fmla="*/ 896 w 1757"/>
                    <a:gd name="T33" fmla="*/ 2034 h 2886"/>
                    <a:gd name="T34" fmla="*/ 887 w 1757"/>
                    <a:gd name="T35" fmla="*/ 2136 h 2886"/>
                    <a:gd name="T36" fmla="*/ 971 w 1757"/>
                    <a:gd name="T37" fmla="*/ 2087 h 2886"/>
                    <a:gd name="T38" fmla="*/ 1447 w 1757"/>
                    <a:gd name="T39" fmla="*/ 2310 h 2886"/>
                    <a:gd name="T40" fmla="*/ 1691 w 1757"/>
                    <a:gd name="T41" fmla="*/ 2630 h 2886"/>
                    <a:gd name="T42" fmla="*/ 1067 w 1757"/>
                    <a:gd name="T43" fmla="*/ 2870 h 2886"/>
                    <a:gd name="T44" fmla="*/ 1185 w 1757"/>
                    <a:gd name="T45" fmla="*/ 2817 h 2886"/>
                    <a:gd name="T46" fmla="*/ 1100 w 1757"/>
                    <a:gd name="T47" fmla="*/ 2789 h 2886"/>
                    <a:gd name="T48" fmla="*/ 923 w 1757"/>
                    <a:gd name="T49" fmla="*/ 2817 h 2886"/>
                    <a:gd name="T50" fmla="*/ 1272 w 1757"/>
                    <a:gd name="T51" fmla="*/ 2589 h 2886"/>
                    <a:gd name="T52" fmla="*/ 251 w 1757"/>
                    <a:gd name="T53" fmla="*/ 2785 h 2886"/>
                    <a:gd name="T54" fmla="*/ 39 w 1757"/>
                    <a:gd name="T55" fmla="*/ 2638 h 2886"/>
                    <a:gd name="T56" fmla="*/ 33 w 1757"/>
                    <a:gd name="T57" fmla="*/ 2326 h 2886"/>
                    <a:gd name="T58" fmla="*/ 128 w 1757"/>
                    <a:gd name="T59" fmla="*/ 1912 h 2886"/>
                    <a:gd name="T60" fmla="*/ 357 w 1757"/>
                    <a:gd name="T61" fmla="*/ 2111 h 2886"/>
                    <a:gd name="T62" fmla="*/ 218 w 1757"/>
                    <a:gd name="T63" fmla="*/ 1799 h 2886"/>
                    <a:gd name="T64" fmla="*/ 354 w 1757"/>
                    <a:gd name="T65" fmla="*/ 1730 h 2886"/>
                    <a:gd name="T66" fmla="*/ 284 w 1757"/>
                    <a:gd name="T67" fmla="*/ 1563 h 2886"/>
                    <a:gd name="T68" fmla="*/ 209 w 1757"/>
                    <a:gd name="T69" fmla="*/ 1632 h 2886"/>
                    <a:gd name="T70" fmla="*/ 60 w 1757"/>
                    <a:gd name="T71" fmla="*/ 1170 h 2886"/>
                    <a:gd name="T72" fmla="*/ 54 w 1757"/>
                    <a:gd name="T73" fmla="*/ 715 h 2886"/>
                    <a:gd name="T74" fmla="*/ 21 w 1757"/>
                    <a:gd name="T75" fmla="*/ 986 h 2886"/>
                    <a:gd name="T76" fmla="*/ 3 w 1757"/>
                    <a:gd name="T77" fmla="*/ 658 h 2886"/>
                    <a:gd name="T78" fmla="*/ 113 w 1757"/>
                    <a:gd name="T79" fmla="*/ 342 h 2886"/>
                    <a:gd name="T80" fmla="*/ 0 w 1757"/>
                    <a:gd name="T81" fmla="*/ 621 h 2886"/>
                    <a:gd name="T82" fmla="*/ 69 w 1757"/>
                    <a:gd name="T83" fmla="*/ 277 h 2886"/>
                    <a:gd name="T84" fmla="*/ 227 w 1757"/>
                    <a:gd name="T85" fmla="*/ 0 h 2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57" h="2886">
                      <a:moveTo>
                        <a:pt x="375" y="61"/>
                      </a:moveTo>
                      <a:lnTo>
                        <a:pt x="323" y="126"/>
                      </a:lnTo>
                      <a:lnTo>
                        <a:pt x="270" y="154"/>
                      </a:lnTo>
                      <a:lnTo>
                        <a:pt x="209" y="256"/>
                      </a:lnTo>
                      <a:lnTo>
                        <a:pt x="198" y="321"/>
                      </a:lnTo>
                      <a:lnTo>
                        <a:pt x="195" y="411"/>
                      </a:lnTo>
                      <a:lnTo>
                        <a:pt x="194" y="492"/>
                      </a:lnTo>
                      <a:lnTo>
                        <a:pt x="179" y="621"/>
                      </a:lnTo>
                      <a:lnTo>
                        <a:pt x="161" y="758"/>
                      </a:lnTo>
                      <a:lnTo>
                        <a:pt x="152" y="905"/>
                      </a:lnTo>
                      <a:lnTo>
                        <a:pt x="179" y="750"/>
                      </a:lnTo>
                      <a:lnTo>
                        <a:pt x="191" y="642"/>
                      </a:lnTo>
                      <a:lnTo>
                        <a:pt x="203" y="570"/>
                      </a:lnTo>
                      <a:lnTo>
                        <a:pt x="227" y="695"/>
                      </a:lnTo>
                      <a:lnTo>
                        <a:pt x="260" y="828"/>
                      </a:lnTo>
                      <a:lnTo>
                        <a:pt x="275" y="909"/>
                      </a:lnTo>
                      <a:lnTo>
                        <a:pt x="269" y="1043"/>
                      </a:lnTo>
                      <a:lnTo>
                        <a:pt x="266" y="1198"/>
                      </a:lnTo>
                      <a:lnTo>
                        <a:pt x="272" y="1343"/>
                      </a:lnTo>
                      <a:lnTo>
                        <a:pt x="278" y="1182"/>
                      </a:lnTo>
                      <a:lnTo>
                        <a:pt x="284" y="1068"/>
                      </a:lnTo>
                      <a:lnTo>
                        <a:pt x="299" y="970"/>
                      </a:lnTo>
                      <a:lnTo>
                        <a:pt x="372" y="1206"/>
                      </a:lnTo>
                      <a:lnTo>
                        <a:pt x="432" y="1343"/>
                      </a:lnTo>
                      <a:lnTo>
                        <a:pt x="461" y="1400"/>
                      </a:lnTo>
                      <a:lnTo>
                        <a:pt x="503" y="1498"/>
                      </a:lnTo>
                      <a:lnTo>
                        <a:pt x="650" y="1551"/>
                      </a:lnTo>
                      <a:lnTo>
                        <a:pt x="719" y="1563"/>
                      </a:lnTo>
                      <a:lnTo>
                        <a:pt x="698" y="1612"/>
                      </a:lnTo>
                      <a:lnTo>
                        <a:pt x="653" y="1661"/>
                      </a:lnTo>
                      <a:lnTo>
                        <a:pt x="503" y="1775"/>
                      </a:lnTo>
                      <a:lnTo>
                        <a:pt x="629" y="1714"/>
                      </a:lnTo>
                      <a:lnTo>
                        <a:pt x="704" y="1640"/>
                      </a:lnTo>
                      <a:lnTo>
                        <a:pt x="773" y="1575"/>
                      </a:lnTo>
                      <a:lnTo>
                        <a:pt x="767" y="1722"/>
                      </a:lnTo>
                      <a:lnTo>
                        <a:pt x="740" y="1799"/>
                      </a:lnTo>
                      <a:lnTo>
                        <a:pt x="662" y="1852"/>
                      </a:lnTo>
                      <a:lnTo>
                        <a:pt x="746" y="1848"/>
                      </a:lnTo>
                      <a:lnTo>
                        <a:pt x="749" y="1901"/>
                      </a:lnTo>
                      <a:lnTo>
                        <a:pt x="740" y="1949"/>
                      </a:lnTo>
                      <a:lnTo>
                        <a:pt x="704" y="1989"/>
                      </a:lnTo>
                      <a:lnTo>
                        <a:pt x="581" y="2075"/>
                      </a:lnTo>
                      <a:lnTo>
                        <a:pt x="746" y="1997"/>
                      </a:lnTo>
                      <a:lnTo>
                        <a:pt x="785" y="1985"/>
                      </a:lnTo>
                      <a:lnTo>
                        <a:pt x="818" y="1997"/>
                      </a:lnTo>
                      <a:lnTo>
                        <a:pt x="815" y="2038"/>
                      </a:lnTo>
                      <a:lnTo>
                        <a:pt x="776" y="2083"/>
                      </a:lnTo>
                      <a:lnTo>
                        <a:pt x="677" y="2152"/>
                      </a:lnTo>
                      <a:lnTo>
                        <a:pt x="818" y="2083"/>
                      </a:lnTo>
                      <a:lnTo>
                        <a:pt x="857" y="2022"/>
                      </a:lnTo>
                      <a:lnTo>
                        <a:pt x="896" y="2034"/>
                      </a:lnTo>
                      <a:lnTo>
                        <a:pt x="929" y="2054"/>
                      </a:lnTo>
                      <a:lnTo>
                        <a:pt x="917" y="2099"/>
                      </a:lnTo>
                      <a:lnTo>
                        <a:pt x="887" y="2136"/>
                      </a:lnTo>
                      <a:lnTo>
                        <a:pt x="815" y="2196"/>
                      </a:lnTo>
                      <a:lnTo>
                        <a:pt x="917" y="2148"/>
                      </a:lnTo>
                      <a:lnTo>
                        <a:pt x="971" y="2087"/>
                      </a:lnTo>
                      <a:lnTo>
                        <a:pt x="1040" y="2115"/>
                      </a:lnTo>
                      <a:lnTo>
                        <a:pt x="1260" y="2216"/>
                      </a:lnTo>
                      <a:lnTo>
                        <a:pt x="1447" y="2310"/>
                      </a:lnTo>
                      <a:lnTo>
                        <a:pt x="1586" y="2387"/>
                      </a:lnTo>
                      <a:lnTo>
                        <a:pt x="1634" y="2489"/>
                      </a:lnTo>
                      <a:lnTo>
                        <a:pt x="1691" y="2630"/>
                      </a:lnTo>
                      <a:lnTo>
                        <a:pt x="1757" y="2886"/>
                      </a:lnTo>
                      <a:lnTo>
                        <a:pt x="1115" y="2886"/>
                      </a:lnTo>
                      <a:lnTo>
                        <a:pt x="1067" y="2870"/>
                      </a:lnTo>
                      <a:lnTo>
                        <a:pt x="1230" y="2825"/>
                      </a:lnTo>
                      <a:lnTo>
                        <a:pt x="1486" y="2691"/>
                      </a:lnTo>
                      <a:lnTo>
                        <a:pt x="1185" y="2817"/>
                      </a:lnTo>
                      <a:lnTo>
                        <a:pt x="1046" y="2854"/>
                      </a:lnTo>
                      <a:lnTo>
                        <a:pt x="947" y="2825"/>
                      </a:lnTo>
                      <a:lnTo>
                        <a:pt x="1100" y="2789"/>
                      </a:lnTo>
                      <a:lnTo>
                        <a:pt x="1417" y="2650"/>
                      </a:lnTo>
                      <a:lnTo>
                        <a:pt x="1073" y="2776"/>
                      </a:lnTo>
                      <a:lnTo>
                        <a:pt x="923" y="2817"/>
                      </a:lnTo>
                      <a:lnTo>
                        <a:pt x="899" y="2801"/>
                      </a:lnTo>
                      <a:lnTo>
                        <a:pt x="1037" y="2736"/>
                      </a:lnTo>
                      <a:lnTo>
                        <a:pt x="1272" y="2589"/>
                      </a:lnTo>
                      <a:lnTo>
                        <a:pt x="998" y="2740"/>
                      </a:lnTo>
                      <a:lnTo>
                        <a:pt x="857" y="2793"/>
                      </a:lnTo>
                      <a:lnTo>
                        <a:pt x="251" y="2785"/>
                      </a:lnTo>
                      <a:lnTo>
                        <a:pt x="176" y="2760"/>
                      </a:lnTo>
                      <a:lnTo>
                        <a:pt x="107" y="2728"/>
                      </a:lnTo>
                      <a:lnTo>
                        <a:pt x="39" y="2638"/>
                      </a:lnTo>
                      <a:lnTo>
                        <a:pt x="24" y="2542"/>
                      </a:lnTo>
                      <a:lnTo>
                        <a:pt x="18" y="2456"/>
                      </a:lnTo>
                      <a:lnTo>
                        <a:pt x="33" y="2326"/>
                      </a:lnTo>
                      <a:lnTo>
                        <a:pt x="78" y="2160"/>
                      </a:lnTo>
                      <a:lnTo>
                        <a:pt x="113" y="2030"/>
                      </a:lnTo>
                      <a:lnTo>
                        <a:pt x="128" y="1912"/>
                      </a:lnTo>
                      <a:lnTo>
                        <a:pt x="179" y="1897"/>
                      </a:lnTo>
                      <a:lnTo>
                        <a:pt x="224" y="1981"/>
                      </a:lnTo>
                      <a:lnTo>
                        <a:pt x="357" y="2111"/>
                      </a:lnTo>
                      <a:lnTo>
                        <a:pt x="239" y="1969"/>
                      </a:lnTo>
                      <a:lnTo>
                        <a:pt x="203" y="1889"/>
                      </a:lnTo>
                      <a:lnTo>
                        <a:pt x="218" y="1799"/>
                      </a:lnTo>
                      <a:lnTo>
                        <a:pt x="375" y="1742"/>
                      </a:lnTo>
                      <a:lnTo>
                        <a:pt x="485" y="1657"/>
                      </a:lnTo>
                      <a:lnTo>
                        <a:pt x="354" y="1730"/>
                      </a:lnTo>
                      <a:lnTo>
                        <a:pt x="221" y="1771"/>
                      </a:lnTo>
                      <a:lnTo>
                        <a:pt x="227" y="1649"/>
                      </a:lnTo>
                      <a:lnTo>
                        <a:pt x="284" y="1563"/>
                      </a:lnTo>
                      <a:lnTo>
                        <a:pt x="326" y="1429"/>
                      </a:lnTo>
                      <a:lnTo>
                        <a:pt x="272" y="1551"/>
                      </a:lnTo>
                      <a:lnTo>
                        <a:pt x="209" y="1632"/>
                      </a:lnTo>
                      <a:lnTo>
                        <a:pt x="146" y="1620"/>
                      </a:lnTo>
                      <a:lnTo>
                        <a:pt x="110" y="1396"/>
                      </a:lnTo>
                      <a:lnTo>
                        <a:pt x="60" y="1170"/>
                      </a:lnTo>
                      <a:lnTo>
                        <a:pt x="36" y="1019"/>
                      </a:lnTo>
                      <a:lnTo>
                        <a:pt x="39" y="880"/>
                      </a:lnTo>
                      <a:lnTo>
                        <a:pt x="54" y="715"/>
                      </a:lnTo>
                      <a:lnTo>
                        <a:pt x="36" y="803"/>
                      </a:lnTo>
                      <a:lnTo>
                        <a:pt x="24" y="905"/>
                      </a:lnTo>
                      <a:lnTo>
                        <a:pt x="21" y="986"/>
                      </a:lnTo>
                      <a:lnTo>
                        <a:pt x="6" y="844"/>
                      </a:lnTo>
                      <a:lnTo>
                        <a:pt x="3" y="734"/>
                      </a:lnTo>
                      <a:lnTo>
                        <a:pt x="3" y="658"/>
                      </a:lnTo>
                      <a:lnTo>
                        <a:pt x="24" y="545"/>
                      </a:lnTo>
                      <a:lnTo>
                        <a:pt x="60" y="439"/>
                      </a:lnTo>
                      <a:lnTo>
                        <a:pt x="113" y="342"/>
                      </a:lnTo>
                      <a:lnTo>
                        <a:pt x="57" y="423"/>
                      </a:lnTo>
                      <a:lnTo>
                        <a:pt x="30" y="492"/>
                      </a:lnTo>
                      <a:lnTo>
                        <a:pt x="0" y="621"/>
                      </a:lnTo>
                      <a:lnTo>
                        <a:pt x="6" y="529"/>
                      </a:lnTo>
                      <a:lnTo>
                        <a:pt x="24" y="411"/>
                      </a:lnTo>
                      <a:lnTo>
                        <a:pt x="69" y="277"/>
                      </a:lnTo>
                      <a:lnTo>
                        <a:pt x="107" y="142"/>
                      </a:lnTo>
                      <a:lnTo>
                        <a:pt x="158" y="77"/>
                      </a:lnTo>
                      <a:lnTo>
                        <a:pt x="227" y="0"/>
                      </a:lnTo>
                      <a:lnTo>
                        <a:pt x="302" y="12"/>
                      </a:lnTo>
                      <a:lnTo>
                        <a:pt x="375" y="61"/>
                      </a:lnTo>
                      <a:close/>
                    </a:path>
                  </a:pathLst>
                </a:custGeom>
                <a:solidFill>
                  <a:srgbClr val="006666"/>
                </a:solidFill>
                <a:ln w="9525">
                  <a:solidFill>
                    <a:srgbClr val="333333"/>
                  </a:solidFill>
                  <a:round/>
                  <a:headEnd/>
                  <a:tailEnd/>
                </a:ln>
              </p:spPr>
              <p:txBody>
                <a:bodyPr/>
                <a:lstStyle/>
                <a:p>
                  <a:endParaRPr lang="zh-CN" altLang="en-US"/>
                </a:p>
              </p:txBody>
            </p:sp>
            <p:sp>
              <p:nvSpPr>
                <p:cNvPr id="821541" name="Freeform 293"/>
                <p:cNvSpPr>
                  <a:spLocks/>
                </p:cNvSpPr>
                <p:nvPr/>
              </p:nvSpPr>
              <p:spPr bwMode="auto">
                <a:xfrm>
                  <a:off x="2284" y="3458"/>
                  <a:ext cx="43" cy="83"/>
                </a:xfrm>
                <a:custGeom>
                  <a:avLst/>
                  <a:gdLst>
                    <a:gd name="T0" fmla="*/ 18 w 85"/>
                    <a:gd name="T1" fmla="*/ 0 h 249"/>
                    <a:gd name="T2" fmla="*/ 82 w 85"/>
                    <a:gd name="T3" fmla="*/ 12 h 249"/>
                    <a:gd name="T4" fmla="*/ 85 w 85"/>
                    <a:gd name="T5" fmla="*/ 112 h 249"/>
                    <a:gd name="T6" fmla="*/ 76 w 85"/>
                    <a:gd name="T7" fmla="*/ 217 h 249"/>
                    <a:gd name="T8" fmla="*/ 15 w 85"/>
                    <a:gd name="T9" fmla="*/ 249 h 249"/>
                    <a:gd name="T10" fmla="*/ 0 w 85"/>
                    <a:gd name="T11" fmla="*/ 209 h 249"/>
                    <a:gd name="T12" fmla="*/ 0 w 85"/>
                    <a:gd name="T13" fmla="*/ 61 h 249"/>
                    <a:gd name="T14" fmla="*/ 18 w 85"/>
                    <a:gd name="T15" fmla="*/ 0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249">
                      <a:moveTo>
                        <a:pt x="18" y="0"/>
                      </a:moveTo>
                      <a:lnTo>
                        <a:pt x="82" y="12"/>
                      </a:lnTo>
                      <a:lnTo>
                        <a:pt x="85" y="112"/>
                      </a:lnTo>
                      <a:lnTo>
                        <a:pt x="76" y="217"/>
                      </a:lnTo>
                      <a:lnTo>
                        <a:pt x="15" y="249"/>
                      </a:lnTo>
                      <a:lnTo>
                        <a:pt x="0" y="209"/>
                      </a:lnTo>
                      <a:lnTo>
                        <a:pt x="0" y="61"/>
                      </a:lnTo>
                      <a:lnTo>
                        <a:pt x="18" y="0"/>
                      </a:lnTo>
                      <a:close/>
                    </a:path>
                  </a:pathLst>
                </a:custGeom>
                <a:solidFill>
                  <a:srgbClr val="0000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42" name="Freeform 294"/>
                <p:cNvSpPr>
                  <a:spLocks/>
                </p:cNvSpPr>
                <p:nvPr/>
              </p:nvSpPr>
              <p:spPr bwMode="auto">
                <a:xfrm>
                  <a:off x="2346" y="3727"/>
                  <a:ext cx="413" cy="47"/>
                </a:xfrm>
                <a:custGeom>
                  <a:avLst/>
                  <a:gdLst>
                    <a:gd name="T0" fmla="*/ 827 w 827"/>
                    <a:gd name="T1" fmla="*/ 0 h 142"/>
                    <a:gd name="T2" fmla="*/ 603 w 827"/>
                    <a:gd name="T3" fmla="*/ 67 h 142"/>
                    <a:gd name="T4" fmla="*/ 432 w 827"/>
                    <a:gd name="T5" fmla="*/ 100 h 142"/>
                    <a:gd name="T6" fmla="*/ 258 w 827"/>
                    <a:gd name="T7" fmla="*/ 119 h 142"/>
                    <a:gd name="T8" fmla="*/ 127 w 827"/>
                    <a:gd name="T9" fmla="*/ 127 h 142"/>
                    <a:gd name="T10" fmla="*/ 0 w 827"/>
                    <a:gd name="T11" fmla="*/ 119 h 142"/>
                    <a:gd name="T12" fmla="*/ 121 w 827"/>
                    <a:gd name="T13" fmla="*/ 142 h 142"/>
                    <a:gd name="T14" fmla="*/ 321 w 827"/>
                    <a:gd name="T15" fmla="*/ 142 h 142"/>
                    <a:gd name="T16" fmla="*/ 537 w 827"/>
                    <a:gd name="T17" fmla="*/ 104 h 142"/>
                    <a:gd name="T18" fmla="*/ 647 w 827"/>
                    <a:gd name="T19" fmla="*/ 76 h 142"/>
                    <a:gd name="T20" fmla="*/ 827 w 827"/>
                    <a:gd name="T21"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7" h="142">
                      <a:moveTo>
                        <a:pt x="827" y="0"/>
                      </a:moveTo>
                      <a:lnTo>
                        <a:pt x="603" y="67"/>
                      </a:lnTo>
                      <a:lnTo>
                        <a:pt x="432" y="100"/>
                      </a:lnTo>
                      <a:lnTo>
                        <a:pt x="258" y="119"/>
                      </a:lnTo>
                      <a:lnTo>
                        <a:pt x="127" y="127"/>
                      </a:lnTo>
                      <a:lnTo>
                        <a:pt x="0" y="119"/>
                      </a:lnTo>
                      <a:lnTo>
                        <a:pt x="121" y="142"/>
                      </a:lnTo>
                      <a:lnTo>
                        <a:pt x="321" y="142"/>
                      </a:lnTo>
                      <a:lnTo>
                        <a:pt x="537" y="104"/>
                      </a:lnTo>
                      <a:lnTo>
                        <a:pt x="647" y="76"/>
                      </a:lnTo>
                      <a:lnTo>
                        <a:pt x="827" y="0"/>
                      </a:lnTo>
                      <a:close/>
                    </a:path>
                  </a:pathLst>
                </a:custGeom>
                <a:solidFill>
                  <a:srgbClr val="00006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543" name="Freeform 295"/>
                <p:cNvSpPr>
                  <a:spLocks/>
                </p:cNvSpPr>
                <p:nvPr/>
              </p:nvSpPr>
              <p:spPr bwMode="auto">
                <a:xfrm>
                  <a:off x="2262" y="2544"/>
                  <a:ext cx="371" cy="466"/>
                </a:xfrm>
                <a:custGeom>
                  <a:avLst/>
                  <a:gdLst>
                    <a:gd name="T0" fmla="*/ 407 w 742"/>
                    <a:gd name="T1" fmla="*/ 546 h 1398"/>
                    <a:gd name="T2" fmla="*/ 383 w 742"/>
                    <a:gd name="T3" fmla="*/ 481 h 1398"/>
                    <a:gd name="T4" fmla="*/ 352 w 742"/>
                    <a:gd name="T5" fmla="*/ 474 h 1398"/>
                    <a:gd name="T6" fmla="*/ 324 w 742"/>
                    <a:gd name="T7" fmla="*/ 486 h 1398"/>
                    <a:gd name="T8" fmla="*/ 310 w 742"/>
                    <a:gd name="T9" fmla="*/ 527 h 1398"/>
                    <a:gd name="T10" fmla="*/ 306 w 742"/>
                    <a:gd name="T11" fmla="*/ 564 h 1398"/>
                    <a:gd name="T12" fmla="*/ 314 w 742"/>
                    <a:gd name="T13" fmla="*/ 652 h 1398"/>
                    <a:gd name="T14" fmla="*/ 331 w 742"/>
                    <a:gd name="T15" fmla="*/ 694 h 1398"/>
                    <a:gd name="T16" fmla="*/ 339 w 742"/>
                    <a:gd name="T17" fmla="*/ 745 h 1398"/>
                    <a:gd name="T18" fmla="*/ 349 w 742"/>
                    <a:gd name="T19" fmla="*/ 811 h 1398"/>
                    <a:gd name="T20" fmla="*/ 372 w 742"/>
                    <a:gd name="T21" fmla="*/ 889 h 1398"/>
                    <a:gd name="T22" fmla="*/ 413 w 742"/>
                    <a:gd name="T23" fmla="*/ 990 h 1398"/>
                    <a:gd name="T24" fmla="*/ 447 w 742"/>
                    <a:gd name="T25" fmla="*/ 1085 h 1398"/>
                    <a:gd name="T26" fmla="*/ 483 w 742"/>
                    <a:gd name="T27" fmla="*/ 1215 h 1398"/>
                    <a:gd name="T28" fmla="*/ 504 w 742"/>
                    <a:gd name="T29" fmla="*/ 1313 h 1398"/>
                    <a:gd name="T30" fmla="*/ 510 w 742"/>
                    <a:gd name="T31" fmla="*/ 1398 h 1398"/>
                    <a:gd name="T32" fmla="*/ 417 w 742"/>
                    <a:gd name="T33" fmla="*/ 1268 h 1398"/>
                    <a:gd name="T34" fmla="*/ 327 w 742"/>
                    <a:gd name="T35" fmla="*/ 1191 h 1398"/>
                    <a:gd name="T36" fmla="*/ 275 w 742"/>
                    <a:gd name="T37" fmla="*/ 1150 h 1398"/>
                    <a:gd name="T38" fmla="*/ 212 w 742"/>
                    <a:gd name="T39" fmla="*/ 1121 h 1398"/>
                    <a:gd name="T40" fmla="*/ 143 w 742"/>
                    <a:gd name="T41" fmla="*/ 1125 h 1398"/>
                    <a:gd name="T42" fmla="*/ 71 w 742"/>
                    <a:gd name="T43" fmla="*/ 1182 h 1398"/>
                    <a:gd name="T44" fmla="*/ 6 w 742"/>
                    <a:gd name="T45" fmla="*/ 1288 h 1398"/>
                    <a:gd name="T46" fmla="*/ 0 w 742"/>
                    <a:gd name="T47" fmla="*/ 1199 h 1398"/>
                    <a:gd name="T48" fmla="*/ 36 w 742"/>
                    <a:gd name="T49" fmla="*/ 1097 h 1398"/>
                    <a:gd name="T50" fmla="*/ 84 w 742"/>
                    <a:gd name="T51" fmla="*/ 973 h 1398"/>
                    <a:gd name="T52" fmla="*/ 105 w 742"/>
                    <a:gd name="T53" fmla="*/ 888 h 1398"/>
                    <a:gd name="T54" fmla="*/ 108 w 742"/>
                    <a:gd name="T55" fmla="*/ 798 h 1398"/>
                    <a:gd name="T56" fmla="*/ 96 w 742"/>
                    <a:gd name="T57" fmla="*/ 729 h 1398"/>
                    <a:gd name="T58" fmla="*/ 68 w 742"/>
                    <a:gd name="T59" fmla="*/ 676 h 1398"/>
                    <a:gd name="T60" fmla="*/ 47 w 742"/>
                    <a:gd name="T61" fmla="*/ 591 h 1398"/>
                    <a:gd name="T62" fmla="*/ 41 w 742"/>
                    <a:gd name="T63" fmla="*/ 530 h 1398"/>
                    <a:gd name="T64" fmla="*/ 26 w 742"/>
                    <a:gd name="T65" fmla="*/ 456 h 1398"/>
                    <a:gd name="T66" fmla="*/ 23 w 742"/>
                    <a:gd name="T67" fmla="*/ 367 h 1398"/>
                    <a:gd name="T68" fmla="*/ 35 w 742"/>
                    <a:gd name="T69" fmla="*/ 300 h 1398"/>
                    <a:gd name="T70" fmla="*/ 57 w 742"/>
                    <a:gd name="T71" fmla="*/ 241 h 1398"/>
                    <a:gd name="T72" fmla="*/ 80 w 742"/>
                    <a:gd name="T73" fmla="*/ 162 h 1398"/>
                    <a:gd name="T74" fmla="*/ 123 w 742"/>
                    <a:gd name="T75" fmla="*/ 94 h 1398"/>
                    <a:gd name="T76" fmla="*/ 170 w 742"/>
                    <a:gd name="T77" fmla="*/ 52 h 1398"/>
                    <a:gd name="T78" fmla="*/ 239 w 742"/>
                    <a:gd name="T79" fmla="*/ 25 h 1398"/>
                    <a:gd name="T80" fmla="*/ 314 w 742"/>
                    <a:gd name="T81" fmla="*/ 3 h 1398"/>
                    <a:gd name="T82" fmla="*/ 438 w 742"/>
                    <a:gd name="T83" fmla="*/ 0 h 1398"/>
                    <a:gd name="T84" fmla="*/ 503 w 742"/>
                    <a:gd name="T85" fmla="*/ 11 h 1398"/>
                    <a:gd name="T86" fmla="*/ 569 w 742"/>
                    <a:gd name="T87" fmla="*/ 37 h 1398"/>
                    <a:gd name="T88" fmla="*/ 631 w 742"/>
                    <a:gd name="T89" fmla="*/ 68 h 1398"/>
                    <a:gd name="T90" fmla="*/ 671 w 742"/>
                    <a:gd name="T91" fmla="*/ 114 h 1398"/>
                    <a:gd name="T92" fmla="*/ 718 w 742"/>
                    <a:gd name="T93" fmla="*/ 174 h 1398"/>
                    <a:gd name="T94" fmla="*/ 739 w 742"/>
                    <a:gd name="T95" fmla="*/ 264 h 1398"/>
                    <a:gd name="T96" fmla="*/ 742 w 742"/>
                    <a:gd name="T97" fmla="*/ 340 h 1398"/>
                    <a:gd name="T98" fmla="*/ 724 w 742"/>
                    <a:gd name="T99" fmla="*/ 403 h 1398"/>
                    <a:gd name="T100" fmla="*/ 676 w 742"/>
                    <a:gd name="T101" fmla="*/ 340 h 1398"/>
                    <a:gd name="T102" fmla="*/ 613 w 742"/>
                    <a:gd name="T103" fmla="*/ 304 h 1398"/>
                    <a:gd name="T104" fmla="*/ 530 w 742"/>
                    <a:gd name="T105" fmla="*/ 288 h 1398"/>
                    <a:gd name="T106" fmla="*/ 551 w 742"/>
                    <a:gd name="T107" fmla="*/ 403 h 1398"/>
                    <a:gd name="T108" fmla="*/ 458 w 742"/>
                    <a:gd name="T109" fmla="*/ 363 h 1398"/>
                    <a:gd name="T110" fmla="*/ 485 w 742"/>
                    <a:gd name="T111" fmla="*/ 452 h 1398"/>
                    <a:gd name="T112" fmla="*/ 419 w 742"/>
                    <a:gd name="T113" fmla="*/ 448 h 1398"/>
                    <a:gd name="T114" fmla="*/ 407 w 742"/>
                    <a:gd name="T115" fmla="*/ 546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2" h="1398">
                      <a:moveTo>
                        <a:pt x="407" y="546"/>
                      </a:moveTo>
                      <a:lnTo>
                        <a:pt x="383" y="481"/>
                      </a:lnTo>
                      <a:lnTo>
                        <a:pt x="352" y="474"/>
                      </a:lnTo>
                      <a:lnTo>
                        <a:pt x="324" y="486"/>
                      </a:lnTo>
                      <a:lnTo>
                        <a:pt x="310" y="527"/>
                      </a:lnTo>
                      <a:lnTo>
                        <a:pt x="306" y="564"/>
                      </a:lnTo>
                      <a:lnTo>
                        <a:pt x="314" y="652"/>
                      </a:lnTo>
                      <a:lnTo>
                        <a:pt x="331" y="694"/>
                      </a:lnTo>
                      <a:lnTo>
                        <a:pt x="339" y="745"/>
                      </a:lnTo>
                      <a:lnTo>
                        <a:pt x="349" y="811"/>
                      </a:lnTo>
                      <a:lnTo>
                        <a:pt x="372" y="889"/>
                      </a:lnTo>
                      <a:lnTo>
                        <a:pt x="413" y="990"/>
                      </a:lnTo>
                      <a:lnTo>
                        <a:pt x="447" y="1085"/>
                      </a:lnTo>
                      <a:lnTo>
                        <a:pt x="483" y="1215"/>
                      </a:lnTo>
                      <a:lnTo>
                        <a:pt x="504" y="1313"/>
                      </a:lnTo>
                      <a:lnTo>
                        <a:pt x="510" y="1398"/>
                      </a:lnTo>
                      <a:lnTo>
                        <a:pt x="417" y="1268"/>
                      </a:lnTo>
                      <a:lnTo>
                        <a:pt x="327" y="1191"/>
                      </a:lnTo>
                      <a:lnTo>
                        <a:pt x="275" y="1150"/>
                      </a:lnTo>
                      <a:lnTo>
                        <a:pt x="212" y="1121"/>
                      </a:lnTo>
                      <a:lnTo>
                        <a:pt x="143" y="1125"/>
                      </a:lnTo>
                      <a:lnTo>
                        <a:pt x="71" y="1182"/>
                      </a:lnTo>
                      <a:lnTo>
                        <a:pt x="6" y="1288"/>
                      </a:lnTo>
                      <a:lnTo>
                        <a:pt x="0" y="1199"/>
                      </a:lnTo>
                      <a:lnTo>
                        <a:pt x="36" y="1097"/>
                      </a:lnTo>
                      <a:lnTo>
                        <a:pt x="84" y="973"/>
                      </a:lnTo>
                      <a:lnTo>
                        <a:pt x="105" y="888"/>
                      </a:lnTo>
                      <a:lnTo>
                        <a:pt x="108" y="798"/>
                      </a:lnTo>
                      <a:lnTo>
                        <a:pt x="96" y="729"/>
                      </a:lnTo>
                      <a:lnTo>
                        <a:pt x="68" y="676"/>
                      </a:lnTo>
                      <a:lnTo>
                        <a:pt x="47" y="591"/>
                      </a:lnTo>
                      <a:lnTo>
                        <a:pt x="41" y="530"/>
                      </a:lnTo>
                      <a:lnTo>
                        <a:pt x="26" y="456"/>
                      </a:lnTo>
                      <a:lnTo>
                        <a:pt x="23" y="367"/>
                      </a:lnTo>
                      <a:lnTo>
                        <a:pt x="35" y="300"/>
                      </a:lnTo>
                      <a:lnTo>
                        <a:pt x="57" y="241"/>
                      </a:lnTo>
                      <a:lnTo>
                        <a:pt x="80" y="162"/>
                      </a:lnTo>
                      <a:lnTo>
                        <a:pt x="123" y="94"/>
                      </a:lnTo>
                      <a:lnTo>
                        <a:pt x="170" y="52"/>
                      </a:lnTo>
                      <a:lnTo>
                        <a:pt x="239" y="25"/>
                      </a:lnTo>
                      <a:lnTo>
                        <a:pt x="314" y="3"/>
                      </a:lnTo>
                      <a:lnTo>
                        <a:pt x="438" y="0"/>
                      </a:lnTo>
                      <a:lnTo>
                        <a:pt x="503" y="11"/>
                      </a:lnTo>
                      <a:lnTo>
                        <a:pt x="569" y="37"/>
                      </a:lnTo>
                      <a:lnTo>
                        <a:pt x="631" y="68"/>
                      </a:lnTo>
                      <a:lnTo>
                        <a:pt x="671" y="114"/>
                      </a:lnTo>
                      <a:lnTo>
                        <a:pt x="718" y="174"/>
                      </a:lnTo>
                      <a:lnTo>
                        <a:pt x="739" y="264"/>
                      </a:lnTo>
                      <a:lnTo>
                        <a:pt x="742" y="340"/>
                      </a:lnTo>
                      <a:lnTo>
                        <a:pt x="724" y="403"/>
                      </a:lnTo>
                      <a:lnTo>
                        <a:pt x="676" y="340"/>
                      </a:lnTo>
                      <a:lnTo>
                        <a:pt x="613" y="304"/>
                      </a:lnTo>
                      <a:lnTo>
                        <a:pt x="530" y="288"/>
                      </a:lnTo>
                      <a:lnTo>
                        <a:pt x="551" y="403"/>
                      </a:lnTo>
                      <a:lnTo>
                        <a:pt x="458" y="363"/>
                      </a:lnTo>
                      <a:lnTo>
                        <a:pt x="485" y="452"/>
                      </a:lnTo>
                      <a:lnTo>
                        <a:pt x="419" y="448"/>
                      </a:lnTo>
                      <a:lnTo>
                        <a:pt x="407" y="5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821544" name="Group 296"/>
                <p:cNvGrpSpPr>
                  <a:grpSpLocks/>
                </p:cNvGrpSpPr>
                <p:nvPr/>
              </p:nvGrpSpPr>
              <p:grpSpPr bwMode="auto">
                <a:xfrm>
                  <a:off x="2118" y="3270"/>
                  <a:ext cx="284" cy="487"/>
                  <a:chOff x="2118" y="3270"/>
                  <a:chExt cx="284" cy="487"/>
                </a:xfrm>
              </p:grpSpPr>
              <p:sp>
                <p:nvSpPr>
                  <p:cNvPr id="821545" name="Freeform 297"/>
                  <p:cNvSpPr>
                    <a:spLocks/>
                  </p:cNvSpPr>
                  <p:nvPr/>
                </p:nvSpPr>
                <p:spPr bwMode="auto">
                  <a:xfrm>
                    <a:off x="2118" y="3270"/>
                    <a:ext cx="284" cy="487"/>
                  </a:xfrm>
                  <a:custGeom>
                    <a:avLst/>
                    <a:gdLst>
                      <a:gd name="T0" fmla="*/ 316 w 570"/>
                      <a:gd name="T1" fmla="*/ 212 h 1463"/>
                      <a:gd name="T2" fmla="*/ 213 w 570"/>
                      <a:gd name="T3" fmla="*/ 197 h 1463"/>
                      <a:gd name="T4" fmla="*/ 149 w 570"/>
                      <a:gd name="T5" fmla="*/ 165 h 1463"/>
                      <a:gd name="T6" fmla="*/ 128 w 570"/>
                      <a:gd name="T7" fmla="*/ 110 h 1463"/>
                      <a:gd name="T8" fmla="*/ 128 w 570"/>
                      <a:gd name="T9" fmla="*/ 62 h 1463"/>
                      <a:gd name="T10" fmla="*/ 112 w 570"/>
                      <a:gd name="T11" fmla="*/ 23 h 1463"/>
                      <a:gd name="T12" fmla="*/ 54 w 570"/>
                      <a:gd name="T13" fmla="*/ 0 h 1463"/>
                      <a:gd name="T14" fmla="*/ 0 w 570"/>
                      <a:gd name="T15" fmla="*/ 7 h 1463"/>
                      <a:gd name="T16" fmla="*/ 66 w 570"/>
                      <a:gd name="T17" fmla="*/ 1138 h 1463"/>
                      <a:gd name="T18" fmla="*/ 112 w 570"/>
                      <a:gd name="T19" fmla="*/ 1242 h 1463"/>
                      <a:gd name="T20" fmla="*/ 170 w 570"/>
                      <a:gd name="T21" fmla="*/ 1345 h 1463"/>
                      <a:gd name="T22" fmla="*/ 254 w 570"/>
                      <a:gd name="T23" fmla="*/ 1423 h 1463"/>
                      <a:gd name="T24" fmla="*/ 349 w 570"/>
                      <a:gd name="T25" fmla="*/ 1448 h 1463"/>
                      <a:gd name="T26" fmla="*/ 478 w 570"/>
                      <a:gd name="T27" fmla="*/ 1463 h 1463"/>
                      <a:gd name="T28" fmla="*/ 553 w 570"/>
                      <a:gd name="T29" fmla="*/ 1440 h 1463"/>
                      <a:gd name="T30" fmla="*/ 570 w 570"/>
                      <a:gd name="T31" fmla="*/ 1361 h 1463"/>
                      <a:gd name="T32" fmla="*/ 561 w 570"/>
                      <a:gd name="T33" fmla="*/ 1258 h 1463"/>
                      <a:gd name="T34" fmla="*/ 507 w 570"/>
                      <a:gd name="T35" fmla="*/ 940 h 1463"/>
                      <a:gd name="T36" fmla="*/ 461 w 570"/>
                      <a:gd name="T37" fmla="*/ 624 h 1463"/>
                      <a:gd name="T38" fmla="*/ 441 w 570"/>
                      <a:gd name="T39" fmla="*/ 387 h 1463"/>
                      <a:gd name="T40" fmla="*/ 441 w 570"/>
                      <a:gd name="T41" fmla="*/ 323 h 1463"/>
                      <a:gd name="T42" fmla="*/ 411 w 570"/>
                      <a:gd name="T43" fmla="*/ 236 h 1463"/>
                      <a:gd name="T44" fmla="*/ 378 w 570"/>
                      <a:gd name="T45" fmla="*/ 212 h 1463"/>
                      <a:gd name="T46" fmla="*/ 316 w 570"/>
                      <a:gd name="T47" fmla="*/ 212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70" h="1463">
                        <a:moveTo>
                          <a:pt x="316" y="212"/>
                        </a:moveTo>
                        <a:lnTo>
                          <a:pt x="213" y="197"/>
                        </a:lnTo>
                        <a:lnTo>
                          <a:pt x="149" y="165"/>
                        </a:lnTo>
                        <a:lnTo>
                          <a:pt x="128" y="110"/>
                        </a:lnTo>
                        <a:lnTo>
                          <a:pt x="128" y="62"/>
                        </a:lnTo>
                        <a:lnTo>
                          <a:pt x="112" y="23"/>
                        </a:lnTo>
                        <a:lnTo>
                          <a:pt x="54" y="0"/>
                        </a:lnTo>
                        <a:lnTo>
                          <a:pt x="0" y="7"/>
                        </a:lnTo>
                        <a:lnTo>
                          <a:pt x="66" y="1138"/>
                        </a:lnTo>
                        <a:lnTo>
                          <a:pt x="112" y="1242"/>
                        </a:lnTo>
                        <a:lnTo>
                          <a:pt x="170" y="1345"/>
                        </a:lnTo>
                        <a:lnTo>
                          <a:pt x="254" y="1423"/>
                        </a:lnTo>
                        <a:lnTo>
                          <a:pt x="349" y="1448"/>
                        </a:lnTo>
                        <a:lnTo>
                          <a:pt x="478" y="1463"/>
                        </a:lnTo>
                        <a:lnTo>
                          <a:pt x="553" y="1440"/>
                        </a:lnTo>
                        <a:lnTo>
                          <a:pt x="570" y="1361"/>
                        </a:lnTo>
                        <a:lnTo>
                          <a:pt x="561" y="1258"/>
                        </a:lnTo>
                        <a:lnTo>
                          <a:pt x="507" y="940"/>
                        </a:lnTo>
                        <a:lnTo>
                          <a:pt x="461" y="624"/>
                        </a:lnTo>
                        <a:lnTo>
                          <a:pt x="441" y="387"/>
                        </a:lnTo>
                        <a:lnTo>
                          <a:pt x="441" y="323"/>
                        </a:lnTo>
                        <a:lnTo>
                          <a:pt x="411" y="236"/>
                        </a:lnTo>
                        <a:lnTo>
                          <a:pt x="378" y="212"/>
                        </a:lnTo>
                        <a:lnTo>
                          <a:pt x="316" y="212"/>
                        </a:lnTo>
                        <a:close/>
                      </a:path>
                    </a:pathLst>
                  </a:custGeom>
                  <a:gradFill rotWithShape="0">
                    <a:gsLst>
                      <a:gs pos="0">
                        <a:srgbClr val="404040"/>
                      </a:gs>
                      <a:gs pos="100000">
                        <a:srgbClr val="404040">
                          <a:gamma/>
                          <a:shade val="46275"/>
                          <a:invGamma/>
                        </a:srgbClr>
                      </a:gs>
                    </a:gsLst>
                    <a:lin ang="5400000" scaled="1"/>
                  </a:gradFill>
                  <a:ln w="6350">
                    <a:solidFill>
                      <a:srgbClr val="000000"/>
                    </a:solidFill>
                    <a:prstDash val="solid"/>
                    <a:round/>
                    <a:headEnd/>
                    <a:tailEnd/>
                  </a:ln>
                </p:spPr>
                <p:txBody>
                  <a:bodyPr/>
                  <a:lstStyle/>
                  <a:p>
                    <a:endParaRPr lang="zh-CN" altLang="en-US"/>
                  </a:p>
                </p:txBody>
              </p:sp>
              <p:sp>
                <p:nvSpPr>
                  <p:cNvPr id="821546" name="Freeform 298"/>
                  <p:cNvSpPr>
                    <a:spLocks/>
                  </p:cNvSpPr>
                  <p:nvPr/>
                </p:nvSpPr>
                <p:spPr bwMode="auto">
                  <a:xfrm>
                    <a:off x="2124" y="3293"/>
                    <a:ext cx="244" cy="448"/>
                  </a:xfrm>
                  <a:custGeom>
                    <a:avLst/>
                    <a:gdLst>
                      <a:gd name="T0" fmla="*/ 319 w 489"/>
                      <a:gd name="T1" fmla="*/ 269 h 1343"/>
                      <a:gd name="T2" fmla="*/ 229 w 489"/>
                      <a:gd name="T3" fmla="*/ 261 h 1343"/>
                      <a:gd name="T4" fmla="*/ 132 w 489"/>
                      <a:gd name="T5" fmla="*/ 230 h 1343"/>
                      <a:gd name="T6" fmla="*/ 75 w 489"/>
                      <a:gd name="T7" fmla="*/ 174 h 1343"/>
                      <a:gd name="T8" fmla="*/ 42 w 489"/>
                      <a:gd name="T9" fmla="*/ 127 h 1343"/>
                      <a:gd name="T10" fmla="*/ 0 w 489"/>
                      <a:gd name="T11" fmla="*/ 0 h 1343"/>
                      <a:gd name="T12" fmla="*/ 62 w 489"/>
                      <a:gd name="T13" fmla="*/ 1035 h 1343"/>
                      <a:gd name="T14" fmla="*/ 104 w 489"/>
                      <a:gd name="T15" fmla="*/ 1130 h 1343"/>
                      <a:gd name="T16" fmla="*/ 149 w 489"/>
                      <a:gd name="T17" fmla="*/ 1216 h 1343"/>
                      <a:gd name="T18" fmla="*/ 208 w 489"/>
                      <a:gd name="T19" fmla="*/ 1280 h 1343"/>
                      <a:gd name="T20" fmla="*/ 258 w 489"/>
                      <a:gd name="T21" fmla="*/ 1311 h 1343"/>
                      <a:gd name="T22" fmla="*/ 319 w 489"/>
                      <a:gd name="T23" fmla="*/ 1328 h 1343"/>
                      <a:gd name="T24" fmla="*/ 377 w 489"/>
                      <a:gd name="T25" fmla="*/ 1343 h 1343"/>
                      <a:gd name="T26" fmla="*/ 443 w 489"/>
                      <a:gd name="T27" fmla="*/ 1343 h 1343"/>
                      <a:gd name="T28" fmla="*/ 472 w 489"/>
                      <a:gd name="T29" fmla="*/ 1328 h 1343"/>
                      <a:gd name="T30" fmla="*/ 489 w 489"/>
                      <a:gd name="T31" fmla="*/ 1280 h 1343"/>
                      <a:gd name="T32" fmla="*/ 481 w 489"/>
                      <a:gd name="T33" fmla="*/ 1200 h 1343"/>
                      <a:gd name="T34" fmla="*/ 439 w 489"/>
                      <a:gd name="T35" fmla="*/ 1018 h 1343"/>
                      <a:gd name="T36" fmla="*/ 368 w 489"/>
                      <a:gd name="T37" fmla="*/ 402 h 1343"/>
                      <a:gd name="T38" fmla="*/ 357 w 489"/>
                      <a:gd name="T39" fmla="*/ 317 h 1343"/>
                      <a:gd name="T40" fmla="*/ 319 w 489"/>
                      <a:gd name="T41" fmla="*/ 269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9" h="1343">
                        <a:moveTo>
                          <a:pt x="319" y="269"/>
                        </a:moveTo>
                        <a:lnTo>
                          <a:pt x="229" y="261"/>
                        </a:lnTo>
                        <a:lnTo>
                          <a:pt x="132" y="230"/>
                        </a:lnTo>
                        <a:lnTo>
                          <a:pt x="75" y="174"/>
                        </a:lnTo>
                        <a:lnTo>
                          <a:pt x="42" y="127"/>
                        </a:lnTo>
                        <a:lnTo>
                          <a:pt x="0" y="0"/>
                        </a:lnTo>
                        <a:lnTo>
                          <a:pt x="62" y="1035"/>
                        </a:lnTo>
                        <a:lnTo>
                          <a:pt x="104" y="1130"/>
                        </a:lnTo>
                        <a:lnTo>
                          <a:pt x="149" y="1216"/>
                        </a:lnTo>
                        <a:lnTo>
                          <a:pt x="208" y="1280"/>
                        </a:lnTo>
                        <a:lnTo>
                          <a:pt x="258" y="1311"/>
                        </a:lnTo>
                        <a:lnTo>
                          <a:pt x="319" y="1328"/>
                        </a:lnTo>
                        <a:lnTo>
                          <a:pt x="377" y="1343"/>
                        </a:lnTo>
                        <a:lnTo>
                          <a:pt x="443" y="1343"/>
                        </a:lnTo>
                        <a:lnTo>
                          <a:pt x="472" y="1328"/>
                        </a:lnTo>
                        <a:lnTo>
                          <a:pt x="489" y="1280"/>
                        </a:lnTo>
                        <a:lnTo>
                          <a:pt x="481" y="1200"/>
                        </a:lnTo>
                        <a:lnTo>
                          <a:pt x="439" y="1018"/>
                        </a:lnTo>
                        <a:lnTo>
                          <a:pt x="368" y="402"/>
                        </a:lnTo>
                        <a:lnTo>
                          <a:pt x="357" y="317"/>
                        </a:lnTo>
                        <a:lnTo>
                          <a:pt x="319" y="269"/>
                        </a:lnTo>
                        <a:close/>
                      </a:path>
                    </a:pathLst>
                  </a:custGeom>
                  <a:gradFill rotWithShape="0">
                    <a:gsLst>
                      <a:gs pos="0">
                        <a:srgbClr val="606060"/>
                      </a:gs>
                      <a:gs pos="100000">
                        <a:srgbClr val="606060">
                          <a:gamma/>
                          <a:shade val="46275"/>
                          <a:invGamma/>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grpSp>
    </p:spTree>
  </p:cSld>
  <p:clrMapOvr>
    <a:masterClrMapping/>
  </p:clrMapOvr>
  <p:transition>
    <p:zo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1842" name="Rectangle 2"/>
          <p:cNvSpPr>
            <a:spLocks noGrp="1" noChangeArrowheads="1"/>
          </p:cNvSpPr>
          <p:nvPr>
            <p:ph type="title"/>
          </p:nvPr>
        </p:nvSpPr>
        <p:spPr>
          <a:xfrm>
            <a:off x="1828800" y="228600"/>
            <a:ext cx="6781800" cy="1143000"/>
          </a:xfrm>
          <a:ln/>
        </p:spPr>
        <p:txBody>
          <a:bodyPr/>
          <a:lstStyle/>
          <a:p>
            <a:r>
              <a:rPr lang="zh-CN" altLang="en-US" sz="4000">
                <a:solidFill>
                  <a:schemeClr val="tx1"/>
                </a:solidFill>
                <a:latin typeface="Arial" panose="020B0604020202020204" pitchFamily="34" charset="0"/>
              </a:rPr>
              <a:t>指数的分类</a:t>
            </a:r>
            <a:r>
              <a:rPr lang="zh-CN" altLang="en-US" sz="4000">
                <a:latin typeface="Arial" panose="020B0604020202020204" pitchFamily="34" charset="0"/>
              </a:rPr>
              <a:t/>
            </a:r>
            <a:br>
              <a:rPr lang="zh-CN" altLang="en-US" sz="4000">
                <a:latin typeface="Arial" panose="020B0604020202020204" pitchFamily="34" charset="0"/>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数量指数与质量指数</a:t>
            </a:r>
            <a:r>
              <a:rPr lang="en-US" altLang="zh-CN" sz="3600">
                <a:solidFill>
                  <a:schemeClr val="hlink"/>
                </a:solidFill>
                <a:latin typeface="Arial" panose="020B0604020202020204" pitchFamily="34" charset="0"/>
              </a:rPr>
              <a:t>)</a:t>
            </a:r>
          </a:p>
        </p:txBody>
      </p:sp>
      <p:sp>
        <p:nvSpPr>
          <p:cNvPr id="931843" name="Rectangle 3"/>
          <p:cNvSpPr>
            <a:spLocks noGrp="1" noChangeArrowheads="1"/>
          </p:cNvSpPr>
          <p:nvPr>
            <p:ph type="body" idx="1"/>
          </p:nvPr>
        </p:nvSpPr>
        <p:spPr>
          <a:xfrm>
            <a:off x="457200" y="1905000"/>
            <a:ext cx="8305800" cy="4191000"/>
          </a:xfrm>
          <a:noFill/>
          <a:ln/>
        </p:spPr>
        <p:txBody>
          <a:bodyPr/>
          <a:lstStyle/>
          <a:p>
            <a:pPr marL="609600" indent="-609600" algn="just">
              <a:buFontTx/>
              <a:buAutoNum type="arabicPeriod"/>
            </a:pPr>
            <a:r>
              <a:rPr lang="zh-CN" altLang="en-US" b="1">
                <a:solidFill>
                  <a:schemeClr val="tx1"/>
                </a:solidFill>
              </a:rPr>
              <a:t>数量指数</a:t>
            </a:r>
            <a:endParaRPr lang="zh-CN" altLang="en-US" b="1">
              <a:solidFill>
                <a:srgbClr val="FFFF9B"/>
              </a:solidFill>
            </a:endParaRPr>
          </a:p>
          <a:p>
            <a:pPr marL="1219200" lvl="1" indent="-533400" algn="just"/>
            <a:r>
              <a:rPr lang="zh-CN" altLang="en-US">
                <a:solidFill>
                  <a:schemeClr val="tx1"/>
                </a:solidFill>
              </a:rPr>
              <a:t>反映物量变动水平</a:t>
            </a:r>
          </a:p>
          <a:p>
            <a:pPr marL="1219200" lvl="1" indent="-533400" algn="just"/>
            <a:r>
              <a:rPr lang="zh-CN" altLang="en-US">
                <a:solidFill>
                  <a:schemeClr val="tx1"/>
                </a:solidFill>
              </a:rPr>
              <a:t>如产品产量指数、商品销售量指数等</a:t>
            </a:r>
          </a:p>
          <a:p>
            <a:pPr marL="609600" indent="-609600" algn="just">
              <a:buFontTx/>
              <a:buAutoNum type="arabicPeriod"/>
            </a:pPr>
            <a:r>
              <a:rPr lang="zh-CN" altLang="en-US" b="1">
                <a:solidFill>
                  <a:schemeClr val="tx1"/>
                </a:solidFill>
              </a:rPr>
              <a:t>质量指数</a:t>
            </a:r>
            <a:endParaRPr lang="zh-CN" altLang="en-US" b="1">
              <a:solidFill>
                <a:srgbClr val="FFFF9B"/>
              </a:solidFill>
            </a:endParaRPr>
          </a:p>
          <a:p>
            <a:pPr marL="1219200" lvl="1" indent="-533400" algn="just"/>
            <a:r>
              <a:rPr lang="zh-CN" altLang="en-US">
                <a:solidFill>
                  <a:schemeClr val="tx1"/>
                </a:solidFill>
              </a:rPr>
              <a:t>反映事物内含数量的变动水平</a:t>
            </a:r>
          </a:p>
          <a:p>
            <a:pPr marL="1219200" lvl="1" indent="-533400" algn="just"/>
            <a:r>
              <a:rPr lang="zh-CN" altLang="en-US">
                <a:solidFill>
                  <a:schemeClr val="tx1"/>
                </a:solidFill>
              </a:rPr>
              <a:t>如价格指数、产品成本指数等</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31843">
                                            <p:txEl>
                                              <p:pRg st="0" end="0"/>
                                            </p:txEl>
                                          </p:spTgt>
                                        </p:tgtEl>
                                        <p:attrNameLst>
                                          <p:attrName>style.visibility</p:attrName>
                                        </p:attrNameLst>
                                      </p:cBhvr>
                                      <p:to>
                                        <p:strVal val="visible"/>
                                      </p:to>
                                    </p:set>
                                    <p:animEffect transition="in" filter="wipe(left)">
                                      <p:cBhvr>
                                        <p:cTn id="7" dur="500"/>
                                        <p:tgtEl>
                                          <p:spTgt spid="931843">
                                            <p:txEl>
                                              <p:pRg st="0" end="0"/>
                                            </p:txEl>
                                          </p:spTgt>
                                        </p:tgtEl>
                                      </p:cBhvr>
                                    </p:animEffect>
                                  </p:childTnLst>
                                  <p:subTnLst>
                                    <p:animClr clrSpc="rgb" dir="cw">
                                      <p:cBhvr override="childStyle">
                                        <p:cTn dur="1" fill="hold" display="0" masterRel="nextClick" afterEffect="1"/>
                                        <p:tgtEl>
                                          <p:spTgt spid="931843">
                                            <p:txEl>
                                              <p:pRg st="0" end="0"/>
                                            </p:txEl>
                                          </p:spTgt>
                                        </p:tgtEl>
                                        <p:attrNameLst>
                                          <p:attrName>ppt_c</p:attrName>
                                        </p:attrNameLst>
                                      </p:cBhvr>
                                      <p:to>
                                        <a:schemeClr val="folHlink"/>
                                      </p:to>
                                    </p:animClr>
                                  </p:subTnLst>
                                </p:cTn>
                              </p:par>
                              <p:par>
                                <p:cTn id="8" presetID="22" presetClass="entr" presetSubtype="8" fill="hold" grpId="0" nodeType="withEffect">
                                  <p:stCondLst>
                                    <p:cond delay="0"/>
                                  </p:stCondLst>
                                  <p:childTnLst>
                                    <p:set>
                                      <p:cBhvr>
                                        <p:cTn id="9" dur="1" fill="hold">
                                          <p:stCondLst>
                                            <p:cond delay="0"/>
                                          </p:stCondLst>
                                        </p:cTn>
                                        <p:tgtEl>
                                          <p:spTgt spid="931843">
                                            <p:txEl>
                                              <p:pRg st="1" end="1"/>
                                            </p:txEl>
                                          </p:spTgt>
                                        </p:tgtEl>
                                        <p:attrNameLst>
                                          <p:attrName>style.visibility</p:attrName>
                                        </p:attrNameLst>
                                      </p:cBhvr>
                                      <p:to>
                                        <p:strVal val="visible"/>
                                      </p:to>
                                    </p:set>
                                    <p:animEffect transition="in" filter="wipe(left)">
                                      <p:cBhvr>
                                        <p:cTn id="10" dur="500"/>
                                        <p:tgtEl>
                                          <p:spTgt spid="931843">
                                            <p:txEl>
                                              <p:pRg st="1" end="1"/>
                                            </p:txEl>
                                          </p:spTgt>
                                        </p:tgtEl>
                                      </p:cBhvr>
                                    </p:animEffect>
                                  </p:childTnLst>
                                  <p:subTnLst>
                                    <p:animClr clrSpc="rgb" dir="cw">
                                      <p:cBhvr override="childStyle">
                                        <p:cTn dur="1" fill="hold" display="0" masterRel="nextClick" afterEffect="1"/>
                                        <p:tgtEl>
                                          <p:spTgt spid="931843">
                                            <p:txEl>
                                              <p:pRg st="1" end="1"/>
                                            </p:txEl>
                                          </p:spTgt>
                                        </p:tgtEl>
                                        <p:attrNameLst>
                                          <p:attrName>ppt_c</p:attrName>
                                        </p:attrNameLst>
                                      </p:cBhvr>
                                      <p:to>
                                        <a:schemeClr val="folHlink"/>
                                      </p:to>
                                    </p:animClr>
                                  </p:subTnLst>
                                </p:cTn>
                              </p:par>
                              <p:par>
                                <p:cTn id="11" presetID="22" presetClass="entr" presetSubtype="8" fill="hold" grpId="0" nodeType="withEffect">
                                  <p:stCondLst>
                                    <p:cond delay="0"/>
                                  </p:stCondLst>
                                  <p:childTnLst>
                                    <p:set>
                                      <p:cBhvr>
                                        <p:cTn id="12" dur="1" fill="hold">
                                          <p:stCondLst>
                                            <p:cond delay="0"/>
                                          </p:stCondLst>
                                        </p:cTn>
                                        <p:tgtEl>
                                          <p:spTgt spid="931843">
                                            <p:txEl>
                                              <p:pRg st="2" end="2"/>
                                            </p:txEl>
                                          </p:spTgt>
                                        </p:tgtEl>
                                        <p:attrNameLst>
                                          <p:attrName>style.visibility</p:attrName>
                                        </p:attrNameLst>
                                      </p:cBhvr>
                                      <p:to>
                                        <p:strVal val="visible"/>
                                      </p:to>
                                    </p:set>
                                    <p:animEffect transition="in" filter="wipe(left)">
                                      <p:cBhvr>
                                        <p:cTn id="13" dur="500"/>
                                        <p:tgtEl>
                                          <p:spTgt spid="931843">
                                            <p:txEl>
                                              <p:pRg st="2" end="2"/>
                                            </p:txEl>
                                          </p:spTgt>
                                        </p:tgtEl>
                                      </p:cBhvr>
                                    </p:animEffect>
                                  </p:childTnLst>
                                  <p:subTnLst>
                                    <p:animClr clrSpc="rgb" dir="cw">
                                      <p:cBhvr override="childStyle">
                                        <p:cTn dur="1" fill="hold" display="0" masterRel="nextClick" afterEffect="1"/>
                                        <p:tgtEl>
                                          <p:spTgt spid="931843">
                                            <p:txEl>
                                              <p:pRg st="2" end="2"/>
                                            </p:txEl>
                                          </p:spTgt>
                                        </p:tgtEl>
                                        <p:attrNameLst>
                                          <p:attrName>ppt_c</p:attrName>
                                        </p:attrNameLst>
                                      </p:cBhvr>
                                      <p:to>
                                        <a:schemeClr val="folHlink"/>
                                      </p:to>
                                    </p:animClr>
                                  </p:sub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931843">
                                            <p:txEl>
                                              <p:pRg st="3" end="3"/>
                                            </p:txEl>
                                          </p:spTgt>
                                        </p:tgtEl>
                                        <p:attrNameLst>
                                          <p:attrName>style.visibility</p:attrName>
                                        </p:attrNameLst>
                                      </p:cBhvr>
                                      <p:to>
                                        <p:strVal val="visible"/>
                                      </p:to>
                                    </p:set>
                                    <p:animEffect transition="in" filter="wipe(left)">
                                      <p:cBhvr>
                                        <p:cTn id="18" dur="500"/>
                                        <p:tgtEl>
                                          <p:spTgt spid="931843">
                                            <p:txEl>
                                              <p:pRg st="3" end="3"/>
                                            </p:txEl>
                                          </p:spTgt>
                                        </p:tgtEl>
                                      </p:cBhvr>
                                    </p:animEffect>
                                  </p:childTnLst>
                                  <p:subTnLst>
                                    <p:animClr clrSpc="rgb" dir="cw">
                                      <p:cBhvr override="childStyle">
                                        <p:cTn dur="1" fill="hold" display="0" masterRel="nextClick" afterEffect="1"/>
                                        <p:tgtEl>
                                          <p:spTgt spid="931843">
                                            <p:txEl>
                                              <p:pRg st="3" end="3"/>
                                            </p:txEl>
                                          </p:spTgt>
                                        </p:tgtEl>
                                        <p:attrNameLst>
                                          <p:attrName>ppt_c</p:attrName>
                                        </p:attrNameLst>
                                      </p:cBhvr>
                                      <p:to>
                                        <a:schemeClr val="folHlink"/>
                                      </p:to>
                                    </p:animClr>
                                  </p:subTnLst>
                                </p:cTn>
                              </p:par>
                              <p:par>
                                <p:cTn id="19" presetID="22" presetClass="entr" presetSubtype="8" fill="hold" grpId="0" nodeType="withEffect">
                                  <p:stCondLst>
                                    <p:cond delay="0"/>
                                  </p:stCondLst>
                                  <p:childTnLst>
                                    <p:set>
                                      <p:cBhvr>
                                        <p:cTn id="20" dur="1" fill="hold">
                                          <p:stCondLst>
                                            <p:cond delay="0"/>
                                          </p:stCondLst>
                                        </p:cTn>
                                        <p:tgtEl>
                                          <p:spTgt spid="931843">
                                            <p:txEl>
                                              <p:pRg st="4" end="4"/>
                                            </p:txEl>
                                          </p:spTgt>
                                        </p:tgtEl>
                                        <p:attrNameLst>
                                          <p:attrName>style.visibility</p:attrName>
                                        </p:attrNameLst>
                                      </p:cBhvr>
                                      <p:to>
                                        <p:strVal val="visible"/>
                                      </p:to>
                                    </p:set>
                                    <p:animEffect transition="in" filter="wipe(left)">
                                      <p:cBhvr>
                                        <p:cTn id="21" dur="500"/>
                                        <p:tgtEl>
                                          <p:spTgt spid="931843">
                                            <p:txEl>
                                              <p:pRg st="4" end="4"/>
                                            </p:txEl>
                                          </p:spTgt>
                                        </p:tgtEl>
                                      </p:cBhvr>
                                    </p:animEffect>
                                  </p:childTnLst>
                                  <p:subTnLst>
                                    <p:animClr clrSpc="rgb" dir="cw">
                                      <p:cBhvr override="childStyle">
                                        <p:cTn dur="1" fill="hold" display="0" masterRel="nextClick" afterEffect="1"/>
                                        <p:tgtEl>
                                          <p:spTgt spid="931843">
                                            <p:txEl>
                                              <p:pRg st="4" end="4"/>
                                            </p:txEl>
                                          </p:spTgt>
                                        </p:tgtEl>
                                        <p:attrNameLst>
                                          <p:attrName>ppt_c</p:attrName>
                                        </p:attrNameLst>
                                      </p:cBhvr>
                                      <p:to>
                                        <a:schemeClr val="folHlink"/>
                                      </p:to>
                                    </p:animClr>
                                  </p:subTnLst>
                                </p:cTn>
                              </p:par>
                              <p:par>
                                <p:cTn id="22" presetID="22" presetClass="entr" presetSubtype="8" fill="hold" grpId="0" nodeType="withEffect">
                                  <p:stCondLst>
                                    <p:cond delay="0"/>
                                  </p:stCondLst>
                                  <p:childTnLst>
                                    <p:set>
                                      <p:cBhvr>
                                        <p:cTn id="23" dur="1" fill="hold">
                                          <p:stCondLst>
                                            <p:cond delay="0"/>
                                          </p:stCondLst>
                                        </p:cTn>
                                        <p:tgtEl>
                                          <p:spTgt spid="931843">
                                            <p:txEl>
                                              <p:pRg st="5" end="5"/>
                                            </p:txEl>
                                          </p:spTgt>
                                        </p:tgtEl>
                                        <p:attrNameLst>
                                          <p:attrName>style.visibility</p:attrName>
                                        </p:attrNameLst>
                                      </p:cBhvr>
                                      <p:to>
                                        <p:strVal val="visible"/>
                                      </p:to>
                                    </p:set>
                                    <p:animEffect transition="in" filter="wipe(left)">
                                      <p:cBhvr>
                                        <p:cTn id="24" dur="500"/>
                                        <p:tgtEl>
                                          <p:spTgt spid="931843">
                                            <p:txEl>
                                              <p:pRg st="5" end="5"/>
                                            </p:txEl>
                                          </p:spTgt>
                                        </p:tgtEl>
                                      </p:cBhvr>
                                    </p:animEffect>
                                  </p:childTnLst>
                                  <p:subTnLst>
                                    <p:animClr clrSpc="rgb" dir="cw">
                                      <p:cBhvr override="childStyle">
                                        <p:cTn dur="1" fill="hold" display="0" masterRel="nextClick" afterEffect="1"/>
                                        <p:tgtEl>
                                          <p:spTgt spid="931843">
                                            <p:txEl>
                                              <p:pRg st="5" end="5"/>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43"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944130"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指数编制中的问题</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22" name="Rectangle 2"/>
          <p:cNvSpPr>
            <a:spLocks noGrp="1" noChangeArrowheads="1"/>
          </p:cNvSpPr>
          <p:nvPr>
            <p:ph type="title"/>
          </p:nvPr>
        </p:nvSpPr>
        <p:spPr>
          <a:xfrm>
            <a:off x="1828800" y="228600"/>
            <a:ext cx="6781800" cy="1143000"/>
          </a:xfrm>
          <a:ln/>
        </p:spPr>
        <p:txBody>
          <a:bodyPr/>
          <a:lstStyle/>
          <a:p>
            <a:r>
              <a:rPr lang="zh-CN" altLang="en-US" sz="4000">
                <a:solidFill>
                  <a:schemeClr val="tx1"/>
                </a:solidFill>
              </a:rPr>
              <a:t>指数编制中的问题</a:t>
            </a:r>
            <a:endParaRPr lang="zh-CN" altLang="en-US" sz="3600">
              <a:solidFill>
                <a:schemeClr val="hlink"/>
              </a:solidFill>
              <a:latin typeface="Arial" panose="020B0604020202020204" pitchFamily="34" charset="0"/>
            </a:endParaRPr>
          </a:p>
        </p:txBody>
      </p:sp>
      <p:sp>
        <p:nvSpPr>
          <p:cNvPr id="952323" name="Rectangle 3"/>
          <p:cNvSpPr>
            <a:spLocks noGrp="1" noChangeArrowheads="1"/>
          </p:cNvSpPr>
          <p:nvPr>
            <p:ph type="body" idx="1"/>
          </p:nvPr>
        </p:nvSpPr>
        <p:spPr>
          <a:xfrm>
            <a:off x="457200" y="1752600"/>
            <a:ext cx="8305800" cy="4495800"/>
          </a:xfrm>
          <a:noFill/>
          <a:ln/>
        </p:spPr>
        <p:txBody>
          <a:bodyPr/>
          <a:lstStyle/>
          <a:p>
            <a:pPr marL="609600" indent="-609600" algn="just">
              <a:buFontTx/>
              <a:buAutoNum type="arabicPeriod"/>
            </a:pPr>
            <a:r>
              <a:rPr lang="zh-CN" altLang="en-US" b="1">
                <a:solidFill>
                  <a:schemeClr val="tx1"/>
                </a:solidFill>
              </a:rPr>
              <a:t>选择项目</a:t>
            </a:r>
          </a:p>
          <a:p>
            <a:pPr marL="1219200" lvl="1" indent="-533400" algn="just"/>
            <a:r>
              <a:rPr lang="zh-CN" altLang="en-US" sz="3000">
                <a:solidFill>
                  <a:schemeClr val="tx1"/>
                </a:solidFill>
                <a:latin typeface="宋体" panose="02010600030101010101" pitchFamily="2" charset="-122"/>
              </a:rPr>
              <a:t>选择代表规格品</a:t>
            </a:r>
          </a:p>
          <a:p>
            <a:pPr marL="609600" indent="-609600" algn="just">
              <a:buFontTx/>
              <a:buAutoNum type="arabicPeriod"/>
            </a:pPr>
            <a:r>
              <a:rPr lang="zh-CN" altLang="en-US" b="1">
                <a:solidFill>
                  <a:schemeClr val="tx1"/>
                </a:solidFill>
              </a:rPr>
              <a:t>确定权数</a:t>
            </a:r>
          </a:p>
          <a:p>
            <a:pPr marL="1219200" lvl="1" indent="-533400" algn="just"/>
            <a:r>
              <a:rPr lang="zh-CN" altLang="en-US"/>
              <a:t>利用已有的信息构造权数 </a:t>
            </a:r>
          </a:p>
          <a:p>
            <a:pPr marL="1219200" lvl="1" indent="-533400" algn="just"/>
            <a:r>
              <a:rPr lang="zh-CN" altLang="en-US"/>
              <a:t>主观权数</a:t>
            </a:r>
          </a:p>
          <a:p>
            <a:pPr marL="609600" indent="-609600" algn="just">
              <a:buFontTx/>
              <a:buAutoNum type="arabicPeriod"/>
            </a:pPr>
            <a:r>
              <a:rPr lang="zh-CN" altLang="en-US" b="1">
                <a:solidFill>
                  <a:schemeClr val="tx1"/>
                </a:solidFill>
              </a:rPr>
              <a:t>计算方法</a:t>
            </a:r>
            <a:endParaRPr lang="zh-CN" altLang="en-US" b="1">
              <a:solidFill>
                <a:srgbClr val="FFFF9B"/>
              </a:solidFill>
              <a:latin typeface="Times New Roman" panose="02020603050405020304" pitchFamily="18" charset="0"/>
            </a:endParaRPr>
          </a:p>
          <a:p>
            <a:pPr marL="1219200" lvl="1" indent="-533400" algn="just"/>
            <a:r>
              <a:rPr lang="zh-CN" altLang="en-US"/>
              <a:t>确定适当的方法</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52323">
                                            <p:txEl>
                                              <p:pRg st="0" end="0"/>
                                            </p:txEl>
                                          </p:spTgt>
                                        </p:tgtEl>
                                        <p:attrNameLst>
                                          <p:attrName>style.visibility</p:attrName>
                                        </p:attrNameLst>
                                      </p:cBhvr>
                                      <p:to>
                                        <p:strVal val="visible"/>
                                      </p:to>
                                    </p:set>
                                    <p:animEffect transition="in" filter="wipe(left)">
                                      <p:cBhvr>
                                        <p:cTn id="7" dur="500"/>
                                        <p:tgtEl>
                                          <p:spTgt spid="952323">
                                            <p:txEl>
                                              <p:pRg st="0" end="0"/>
                                            </p:txEl>
                                          </p:spTgt>
                                        </p:tgtEl>
                                      </p:cBhvr>
                                    </p:animEffect>
                                  </p:childTnLst>
                                  <p:subTnLst>
                                    <p:animClr clrSpc="rgb" dir="cw">
                                      <p:cBhvr override="childStyle">
                                        <p:cTn dur="1" fill="hold" display="0" masterRel="nextClick" afterEffect="1"/>
                                        <p:tgtEl>
                                          <p:spTgt spid="952323">
                                            <p:txEl>
                                              <p:pRg st="0" end="0"/>
                                            </p:txEl>
                                          </p:spTgt>
                                        </p:tgtEl>
                                        <p:attrNameLst>
                                          <p:attrName>ppt_c</p:attrName>
                                        </p:attrNameLst>
                                      </p:cBhvr>
                                      <p:to>
                                        <a:schemeClr val="folHlink"/>
                                      </p:to>
                                    </p:animClr>
                                  </p:subTnLst>
                                </p:cTn>
                              </p:par>
                              <p:par>
                                <p:cTn id="8" presetID="22" presetClass="entr" presetSubtype="8" fill="hold" grpId="0" nodeType="withEffect">
                                  <p:stCondLst>
                                    <p:cond delay="0"/>
                                  </p:stCondLst>
                                  <p:childTnLst>
                                    <p:set>
                                      <p:cBhvr>
                                        <p:cTn id="9" dur="1" fill="hold">
                                          <p:stCondLst>
                                            <p:cond delay="0"/>
                                          </p:stCondLst>
                                        </p:cTn>
                                        <p:tgtEl>
                                          <p:spTgt spid="952323">
                                            <p:txEl>
                                              <p:pRg st="1" end="1"/>
                                            </p:txEl>
                                          </p:spTgt>
                                        </p:tgtEl>
                                        <p:attrNameLst>
                                          <p:attrName>style.visibility</p:attrName>
                                        </p:attrNameLst>
                                      </p:cBhvr>
                                      <p:to>
                                        <p:strVal val="visible"/>
                                      </p:to>
                                    </p:set>
                                    <p:animEffect transition="in" filter="wipe(left)">
                                      <p:cBhvr>
                                        <p:cTn id="10" dur="500"/>
                                        <p:tgtEl>
                                          <p:spTgt spid="952323">
                                            <p:txEl>
                                              <p:pRg st="1" end="1"/>
                                            </p:txEl>
                                          </p:spTgt>
                                        </p:tgtEl>
                                      </p:cBhvr>
                                    </p:animEffect>
                                  </p:childTnLst>
                                  <p:subTnLst>
                                    <p:animClr clrSpc="rgb" dir="cw">
                                      <p:cBhvr override="childStyle">
                                        <p:cTn dur="1" fill="hold" display="0" masterRel="nextClick" afterEffect="1"/>
                                        <p:tgtEl>
                                          <p:spTgt spid="952323">
                                            <p:txEl>
                                              <p:pRg st="1" end="1"/>
                                            </p:txEl>
                                          </p:spTgt>
                                        </p:tgtEl>
                                        <p:attrNameLst>
                                          <p:attrName>ppt_c</p:attrName>
                                        </p:attrNameLst>
                                      </p:cBhvr>
                                      <p:to>
                                        <a:schemeClr val="folHlink"/>
                                      </p:to>
                                    </p:animClr>
                                  </p:sub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952323">
                                            <p:txEl>
                                              <p:pRg st="2" end="2"/>
                                            </p:txEl>
                                          </p:spTgt>
                                        </p:tgtEl>
                                        <p:attrNameLst>
                                          <p:attrName>style.visibility</p:attrName>
                                        </p:attrNameLst>
                                      </p:cBhvr>
                                      <p:to>
                                        <p:strVal val="visible"/>
                                      </p:to>
                                    </p:set>
                                    <p:animEffect transition="in" filter="wipe(left)">
                                      <p:cBhvr>
                                        <p:cTn id="15" dur="500"/>
                                        <p:tgtEl>
                                          <p:spTgt spid="952323">
                                            <p:txEl>
                                              <p:pRg st="2" end="2"/>
                                            </p:txEl>
                                          </p:spTgt>
                                        </p:tgtEl>
                                      </p:cBhvr>
                                    </p:animEffect>
                                  </p:childTnLst>
                                  <p:subTnLst>
                                    <p:animClr clrSpc="rgb" dir="cw">
                                      <p:cBhvr override="childStyle">
                                        <p:cTn dur="1" fill="hold" display="0" masterRel="nextClick" afterEffect="1"/>
                                        <p:tgtEl>
                                          <p:spTgt spid="952323">
                                            <p:txEl>
                                              <p:pRg st="2" end="2"/>
                                            </p:txEl>
                                          </p:spTgt>
                                        </p:tgtEl>
                                        <p:attrNameLst>
                                          <p:attrName>ppt_c</p:attrName>
                                        </p:attrNameLst>
                                      </p:cBhvr>
                                      <p:to>
                                        <a:schemeClr val="folHlink"/>
                                      </p:to>
                                    </p:animClr>
                                  </p:subTnLst>
                                </p:cTn>
                              </p:par>
                              <p:par>
                                <p:cTn id="16" presetID="22" presetClass="entr" presetSubtype="8" fill="hold" grpId="0" nodeType="withEffect">
                                  <p:stCondLst>
                                    <p:cond delay="0"/>
                                  </p:stCondLst>
                                  <p:childTnLst>
                                    <p:set>
                                      <p:cBhvr>
                                        <p:cTn id="17" dur="1" fill="hold">
                                          <p:stCondLst>
                                            <p:cond delay="0"/>
                                          </p:stCondLst>
                                        </p:cTn>
                                        <p:tgtEl>
                                          <p:spTgt spid="952323">
                                            <p:txEl>
                                              <p:pRg st="3" end="3"/>
                                            </p:txEl>
                                          </p:spTgt>
                                        </p:tgtEl>
                                        <p:attrNameLst>
                                          <p:attrName>style.visibility</p:attrName>
                                        </p:attrNameLst>
                                      </p:cBhvr>
                                      <p:to>
                                        <p:strVal val="visible"/>
                                      </p:to>
                                    </p:set>
                                    <p:animEffect transition="in" filter="wipe(left)">
                                      <p:cBhvr>
                                        <p:cTn id="18" dur="500"/>
                                        <p:tgtEl>
                                          <p:spTgt spid="952323">
                                            <p:txEl>
                                              <p:pRg st="3" end="3"/>
                                            </p:txEl>
                                          </p:spTgt>
                                        </p:tgtEl>
                                      </p:cBhvr>
                                    </p:animEffect>
                                  </p:childTnLst>
                                  <p:subTnLst>
                                    <p:animClr clrSpc="rgb" dir="cw">
                                      <p:cBhvr override="childStyle">
                                        <p:cTn dur="1" fill="hold" display="0" masterRel="nextClick" afterEffect="1"/>
                                        <p:tgtEl>
                                          <p:spTgt spid="952323">
                                            <p:txEl>
                                              <p:pRg st="3" end="3"/>
                                            </p:txEl>
                                          </p:spTgt>
                                        </p:tgtEl>
                                        <p:attrNameLst>
                                          <p:attrName>ppt_c</p:attrName>
                                        </p:attrNameLst>
                                      </p:cBhvr>
                                      <p:to>
                                        <a:schemeClr val="folHlink"/>
                                      </p:to>
                                    </p:animClr>
                                  </p:subTnLst>
                                </p:cTn>
                              </p:par>
                              <p:par>
                                <p:cTn id="19" presetID="22" presetClass="entr" presetSubtype="8" fill="hold" grpId="0" nodeType="withEffect">
                                  <p:stCondLst>
                                    <p:cond delay="0"/>
                                  </p:stCondLst>
                                  <p:childTnLst>
                                    <p:set>
                                      <p:cBhvr>
                                        <p:cTn id="20" dur="1" fill="hold">
                                          <p:stCondLst>
                                            <p:cond delay="0"/>
                                          </p:stCondLst>
                                        </p:cTn>
                                        <p:tgtEl>
                                          <p:spTgt spid="952323">
                                            <p:txEl>
                                              <p:pRg st="4" end="4"/>
                                            </p:txEl>
                                          </p:spTgt>
                                        </p:tgtEl>
                                        <p:attrNameLst>
                                          <p:attrName>style.visibility</p:attrName>
                                        </p:attrNameLst>
                                      </p:cBhvr>
                                      <p:to>
                                        <p:strVal val="visible"/>
                                      </p:to>
                                    </p:set>
                                    <p:animEffect transition="in" filter="wipe(left)">
                                      <p:cBhvr>
                                        <p:cTn id="21" dur="500"/>
                                        <p:tgtEl>
                                          <p:spTgt spid="952323">
                                            <p:txEl>
                                              <p:pRg st="4" end="4"/>
                                            </p:txEl>
                                          </p:spTgt>
                                        </p:tgtEl>
                                      </p:cBhvr>
                                    </p:animEffect>
                                  </p:childTnLst>
                                  <p:subTnLst>
                                    <p:animClr clrSpc="rgb" dir="cw">
                                      <p:cBhvr override="childStyle">
                                        <p:cTn dur="1" fill="hold" display="0" masterRel="nextClick" afterEffect="1"/>
                                        <p:tgtEl>
                                          <p:spTgt spid="952323">
                                            <p:txEl>
                                              <p:pRg st="4" end="4"/>
                                            </p:txEl>
                                          </p:spTgt>
                                        </p:tgtEl>
                                        <p:attrNameLst>
                                          <p:attrName>ppt_c</p:attrName>
                                        </p:attrNameLst>
                                      </p:cBhvr>
                                      <p:to>
                                        <a:schemeClr val="folHlink"/>
                                      </p:to>
                                    </p:animClr>
                                  </p:sub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952323">
                                            <p:txEl>
                                              <p:pRg st="5" end="5"/>
                                            </p:txEl>
                                          </p:spTgt>
                                        </p:tgtEl>
                                        <p:attrNameLst>
                                          <p:attrName>style.visibility</p:attrName>
                                        </p:attrNameLst>
                                      </p:cBhvr>
                                      <p:to>
                                        <p:strVal val="visible"/>
                                      </p:to>
                                    </p:set>
                                    <p:animEffect transition="in" filter="wipe(left)">
                                      <p:cBhvr>
                                        <p:cTn id="26" dur="500"/>
                                        <p:tgtEl>
                                          <p:spTgt spid="952323">
                                            <p:txEl>
                                              <p:pRg st="5" end="5"/>
                                            </p:txEl>
                                          </p:spTgt>
                                        </p:tgtEl>
                                      </p:cBhvr>
                                    </p:animEffect>
                                  </p:childTnLst>
                                  <p:subTnLst>
                                    <p:animClr clrSpc="rgb" dir="cw">
                                      <p:cBhvr override="childStyle">
                                        <p:cTn dur="1" fill="hold" display="0" masterRel="nextClick" afterEffect="1"/>
                                        <p:tgtEl>
                                          <p:spTgt spid="952323">
                                            <p:txEl>
                                              <p:pRg st="5" end="5"/>
                                            </p:txEl>
                                          </p:spTgt>
                                        </p:tgtEl>
                                        <p:attrNameLst>
                                          <p:attrName>ppt_c</p:attrName>
                                        </p:attrNameLst>
                                      </p:cBhvr>
                                      <p:to>
                                        <a:schemeClr val="folHlink"/>
                                      </p:to>
                                    </p:animClr>
                                  </p:sub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952323">
                                            <p:txEl>
                                              <p:pRg st="6" end="6"/>
                                            </p:txEl>
                                          </p:spTgt>
                                        </p:tgtEl>
                                        <p:attrNameLst>
                                          <p:attrName>style.visibility</p:attrName>
                                        </p:attrNameLst>
                                      </p:cBhvr>
                                      <p:to>
                                        <p:strVal val="visible"/>
                                      </p:to>
                                    </p:set>
                                    <p:animEffect transition="in" filter="wipe(left)">
                                      <p:cBhvr>
                                        <p:cTn id="31" dur="500"/>
                                        <p:tgtEl>
                                          <p:spTgt spid="952323">
                                            <p:txEl>
                                              <p:pRg st="6" end="6"/>
                                            </p:txEl>
                                          </p:spTgt>
                                        </p:tgtEl>
                                      </p:cBhvr>
                                    </p:animEffect>
                                  </p:childTnLst>
                                  <p:subTnLst>
                                    <p:animClr clrSpc="rgb" dir="cw">
                                      <p:cBhvr override="childStyle">
                                        <p:cTn dur="1" fill="hold" display="0" masterRel="nextClick" afterEffect="1"/>
                                        <p:tgtEl>
                                          <p:spTgt spid="952323">
                                            <p:txEl>
                                              <p:pRg st="6" end="6"/>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23" grpId="0" build="p"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602" name="Rectangle 2"/>
          <p:cNvSpPr>
            <a:spLocks noChangeArrowheads="1"/>
          </p:cNvSpPr>
          <p:nvPr/>
        </p:nvSpPr>
        <p:spPr bwMode="auto">
          <a:xfrm>
            <a:off x="1905000" y="304800"/>
            <a:ext cx="67818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nchorCtr="1"/>
          <a:lstStyle>
            <a:lvl1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1pPr>
            <a:lvl2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2pPr>
            <a:lvl3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3pPr>
            <a:lvl4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4pPr>
            <a:lvl5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5pPr>
            <a:lvl6pPr marL="4572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6pPr>
            <a:lvl7pPr marL="9144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7pPr>
            <a:lvl8pPr marL="13716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8pPr>
            <a:lvl9pPr marL="18288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9pPr>
          </a:lstStyle>
          <a:p>
            <a:r>
              <a:rPr lang="en-US" altLang="zh-CN" sz="4000">
                <a:solidFill>
                  <a:schemeClr val="tx1"/>
                </a:solidFill>
                <a:latin typeface="Arial" panose="020B0604020202020204" pitchFamily="34" charset="0"/>
                <a:cs typeface="Arial" panose="020B0604020202020204" pitchFamily="34" charset="0"/>
              </a:rPr>
              <a:t>14.2</a:t>
            </a:r>
            <a:r>
              <a:rPr lang="en-US" altLang="zh-CN" sz="4000">
                <a:solidFill>
                  <a:schemeClr val="tx1"/>
                </a:solidFill>
                <a:latin typeface="Arial" panose="020B0604020202020204" pitchFamily="34" charset="0"/>
              </a:rPr>
              <a:t>   </a:t>
            </a:r>
            <a:r>
              <a:rPr lang="zh-CN" altLang="en-US" sz="4000">
                <a:solidFill>
                  <a:schemeClr val="tx1"/>
                </a:solidFill>
                <a:latin typeface="Arial" panose="020B0604020202020204" pitchFamily="34" charset="0"/>
              </a:rPr>
              <a:t>总指数编制方法</a:t>
            </a:r>
            <a:endParaRPr lang="zh-CN" altLang="en-US">
              <a:solidFill>
                <a:schemeClr val="tx1"/>
              </a:solidFill>
              <a:latin typeface="Arial" panose="020B0604020202020204" pitchFamily="34" charset="0"/>
            </a:endParaRPr>
          </a:p>
        </p:txBody>
      </p:sp>
      <p:sp>
        <p:nvSpPr>
          <p:cNvPr id="921603" name="Rectangle 3"/>
          <p:cNvSpPr>
            <a:spLocks noChangeArrowheads="1"/>
          </p:cNvSpPr>
          <p:nvPr/>
        </p:nvSpPr>
        <p:spPr bwMode="auto">
          <a:xfrm>
            <a:off x="990600" y="1981200"/>
            <a:ext cx="7391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lgn="ctr">
              <a:spcBef>
                <a:spcPct val="20000"/>
              </a:spcBef>
              <a:defRPr kumimoji="1" sz="16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1pPr>
            <a:lvl2pPr indent="228600" algn="ctr">
              <a:spcBef>
                <a:spcPct val="20000"/>
              </a:spcBef>
              <a:buClr>
                <a:schemeClr val="hlink"/>
              </a:buClr>
              <a:buSzPct val="65000"/>
              <a:buFont typeface="Wingdings" panose="05000000000000000000" pitchFamily="2" charset="2"/>
              <a:defRPr kumimoji="1" sz="28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2pPr>
            <a:lvl3pPr indent="171450" algn="ctr">
              <a:spcBef>
                <a:spcPct val="20000"/>
              </a:spcBef>
              <a:buClr>
                <a:schemeClr val="tx2"/>
              </a:buClr>
              <a:buSzPct val="65000"/>
              <a:buFont typeface="Wingdings" panose="05000000000000000000" pitchFamily="2" charset="2"/>
              <a:defRPr kumimoji="1" sz="24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3pPr>
            <a:lvl4pPr indent="57150" algn="ctr">
              <a:spcBef>
                <a:spcPct val="20000"/>
              </a:spcBef>
              <a:buClr>
                <a:schemeClr val="accent1"/>
              </a:buClr>
              <a:buSzPct val="65000"/>
              <a:buFont typeface="Monotype Sorts" panose="05000000000000000000" pitchFamily="2" charset="2"/>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4pPr>
            <a:lvl5pPr algn="ctr">
              <a:spcBef>
                <a:spcPct val="20000"/>
              </a:spcBef>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5pPr>
            <a:lvl6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6pPr>
            <a:lvl7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7pPr>
            <a:lvl8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8pPr>
            <a:lvl9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9pPr>
          </a:lstStyle>
          <a:p>
            <a:pPr algn="l"/>
            <a:r>
              <a:rPr lang="en-US" altLang="zh-CN" sz="3200" b="1">
                <a:solidFill>
                  <a:schemeClr val="tx1"/>
                </a:solidFill>
              </a:rPr>
              <a:t>14.2.1  </a:t>
            </a:r>
            <a:r>
              <a:rPr lang="zh-CN" altLang="en-US" sz="3200" b="1">
                <a:solidFill>
                  <a:schemeClr val="tx1"/>
                </a:solidFill>
              </a:rPr>
              <a:t>简单指数</a:t>
            </a:r>
          </a:p>
          <a:p>
            <a:pPr algn="l">
              <a:spcBef>
                <a:spcPct val="24000"/>
              </a:spcBef>
            </a:pPr>
            <a:r>
              <a:rPr lang="en-US" altLang="zh-CN" sz="3200" b="1">
                <a:solidFill>
                  <a:schemeClr val="tx1"/>
                </a:solidFill>
              </a:rPr>
              <a:t>14.2.2  </a:t>
            </a:r>
            <a:r>
              <a:rPr lang="zh-CN" altLang="en-US" sz="3200" b="1">
                <a:solidFill>
                  <a:schemeClr val="tx1"/>
                </a:solidFill>
              </a:rPr>
              <a:t>加权指数</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8466" name="Rectangle 2"/>
          <p:cNvSpPr>
            <a:spLocks noGrp="1" noChangeArrowheads="1"/>
          </p:cNvSpPr>
          <p:nvPr>
            <p:ph type="title"/>
          </p:nvPr>
        </p:nvSpPr>
        <p:spPr>
          <a:xfrm>
            <a:off x="1676400" y="228600"/>
            <a:ext cx="7315200" cy="1143000"/>
          </a:xfrm>
          <a:ln/>
        </p:spPr>
        <p:txBody>
          <a:bodyPr/>
          <a:lstStyle/>
          <a:p>
            <a:r>
              <a:rPr lang="zh-CN" altLang="en-US">
                <a:solidFill>
                  <a:schemeClr val="tx1"/>
                </a:solidFill>
              </a:rPr>
              <a:t>简单指数</a:t>
            </a:r>
            <a:endParaRPr lang="zh-CN" altLang="en-US" sz="3400">
              <a:solidFill>
                <a:schemeClr val="hlink"/>
              </a:solidFill>
              <a:latin typeface="Arial" panose="020B0604020202020204" pitchFamily="34" charset="0"/>
            </a:endParaRPr>
          </a:p>
        </p:txBody>
      </p:sp>
      <p:sp>
        <p:nvSpPr>
          <p:cNvPr id="958467" name="Rectangle 3"/>
          <p:cNvSpPr>
            <a:spLocks noGrp="1" noChangeArrowheads="1"/>
          </p:cNvSpPr>
          <p:nvPr>
            <p:ph type="body" idx="1"/>
          </p:nvPr>
        </p:nvSpPr>
        <p:spPr>
          <a:xfrm>
            <a:off x="533400" y="1700213"/>
            <a:ext cx="8229600" cy="4471987"/>
          </a:xfrm>
          <a:noFill/>
          <a:ln/>
        </p:spPr>
        <p:txBody>
          <a:bodyPr/>
          <a:lstStyle/>
          <a:p>
            <a:pPr marL="609600" indent="-609600" algn="just">
              <a:spcBef>
                <a:spcPct val="50000"/>
              </a:spcBef>
              <a:buFontTx/>
              <a:buAutoNum type="arabicPeriod"/>
            </a:pPr>
            <a:r>
              <a:rPr lang="zh-CN" altLang="en-US">
                <a:solidFill>
                  <a:schemeClr val="tx1"/>
                </a:solidFill>
              </a:rPr>
              <a:t>简单综合指数</a:t>
            </a:r>
          </a:p>
          <a:p>
            <a:pPr marL="1219200" lvl="1" indent="-533400" algn="just">
              <a:spcBef>
                <a:spcPct val="50000"/>
              </a:spcBef>
            </a:pPr>
            <a:endParaRPr lang="zh-CN" altLang="en-US">
              <a:solidFill>
                <a:schemeClr val="tx1"/>
              </a:solidFill>
            </a:endParaRPr>
          </a:p>
          <a:p>
            <a:pPr marL="1219200" lvl="1" indent="-533400" algn="just">
              <a:spcBef>
                <a:spcPct val="50000"/>
              </a:spcBef>
            </a:pPr>
            <a:endParaRPr lang="zh-CN" altLang="en-US">
              <a:solidFill>
                <a:schemeClr val="tx1"/>
              </a:solidFill>
            </a:endParaRPr>
          </a:p>
          <a:p>
            <a:pPr marL="609600" indent="-609600" algn="just">
              <a:spcBef>
                <a:spcPct val="50000"/>
              </a:spcBef>
              <a:buFontTx/>
              <a:buAutoNum type="arabicPeriod"/>
            </a:pPr>
            <a:r>
              <a:rPr lang="zh-CN" altLang="en-US">
                <a:solidFill>
                  <a:schemeClr val="tx1"/>
                </a:solidFill>
              </a:rPr>
              <a:t>简单平均指数</a:t>
            </a:r>
            <a:endParaRPr lang="zh-CN" altLang="en-US">
              <a:solidFill>
                <a:schemeClr val="tx1"/>
              </a:solidFill>
              <a:latin typeface="Times New Roman" panose="02020603050405020304" pitchFamily="18" charset="0"/>
            </a:endParaRPr>
          </a:p>
        </p:txBody>
      </p:sp>
      <p:sp>
        <p:nvSpPr>
          <p:cNvPr id="958469" name="Rectangle 5"/>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58468" name="Object 4"/>
          <p:cNvGraphicFramePr>
            <a:graphicFrameLocks noChangeAspect="1"/>
          </p:cNvGraphicFramePr>
          <p:nvPr/>
        </p:nvGraphicFramePr>
        <p:xfrm>
          <a:off x="1547813" y="2492375"/>
          <a:ext cx="1584325" cy="1106488"/>
        </p:xfrm>
        <a:graphic>
          <a:graphicData uri="http://schemas.openxmlformats.org/presentationml/2006/ole">
            <mc:AlternateContent xmlns:mc="http://schemas.openxmlformats.org/markup-compatibility/2006">
              <mc:Choice xmlns:v="urn:schemas-microsoft-com:vml" Requires="v">
                <p:oleObj spid="_x0000_s958476" r:id="rId4" imgW="698197" imgH="482391" progId="Equation.DSMT4">
                  <p:embed/>
                </p:oleObj>
              </mc:Choice>
              <mc:Fallback>
                <p:oleObj r:id="rId4" imgW="698197" imgH="482391" progId="Equation.DSMT4">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7813" y="2492375"/>
                        <a:ext cx="1584325" cy="11064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58471" name="Rectangle 7"/>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58470" name="Object 6"/>
          <p:cNvGraphicFramePr>
            <a:graphicFrameLocks noChangeAspect="1"/>
          </p:cNvGraphicFramePr>
          <p:nvPr/>
        </p:nvGraphicFramePr>
        <p:xfrm>
          <a:off x="4211638" y="2565400"/>
          <a:ext cx="1512887" cy="1085850"/>
        </p:xfrm>
        <a:graphic>
          <a:graphicData uri="http://schemas.openxmlformats.org/presentationml/2006/ole">
            <mc:AlternateContent xmlns:mc="http://schemas.openxmlformats.org/markup-compatibility/2006">
              <mc:Choice xmlns:v="urn:schemas-microsoft-com:vml" Requires="v">
                <p:oleObj spid="_x0000_s958477" r:id="rId6" imgW="672808" imgH="482391" progId="Equation.DSMT4">
                  <p:embed/>
                </p:oleObj>
              </mc:Choice>
              <mc:Fallback>
                <p:oleObj r:id="rId6" imgW="672808" imgH="482391" progId="Equation.DSMT4">
                  <p:embed/>
                  <p:pic>
                    <p:nvPicPr>
                      <p:cNvPr id="0" name="Object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11638" y="2565400"/>
                        <a:ext cx="1512887" cy="1085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58473" name="Rectangle 9"/>
          <p:cNvSpPr>
            <a:spLocks noChangeArrowheads="1"/>
          </p:cNvSpPr>
          <p:nvPr/>
        </p:nvSpPr>
        <p:spPr bwMode="auto">
          <a:xfrm>
            <a:off x="0" y="3124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58472" name="Object 8"/>
          <p:cNvGraphicFramePr>
            <a:graphicFrameLocks noChangeAspect="1"/>
          </p:cNvGraphicFramePr>
          <p:nvPr/>
        </p:nvGraphicFramePr>
        <p:xfrm>
          <a:off x="1692275" y="4581525"/>
          <a:ext cx="1511300" cy="1273175"/>
        </p:xfrm>
        <a:graphic>
          <a:graphicData uri="http://schemas.openxmlformats.org/presentationml/2006/ole">
            <mc:AlternateContent xmlns:mc="http://schemas.openxmlformats.org/markup-compatibility/2006">
              <mc:Choice xmlns:v="urn:schemas-microsoft-com:vml" Requires="v">
                <p:oleObj spid="_x0000_s958478" r:id="rId8" imgW="723586" imgH="609336" progId="Equation.DSMT4">
                  <p:embed/>
                </p:oleObj>
              </mc:Choice>
              <mc:Fallback>
                <p:oleObj r:id="rId8" imgW="723586" imgH="609336" progId="Equation.DSMT4">
                  <p:embed/>
                  <p:pic>
                    <p:nvPicPr>
                      <p:cNvPr id="0" name="Object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92275" y="4581525"/>
                        <a:ext cx="1511300" cy="12731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58475" name="Rectangle 11"/>
          <p:cNvSpPr>
            <a:spLocks noChangeArrowheads="1"/>
          </p:cNvSpPr>
          <p:nvPr/>
        </p:nvSpPr>
        <p:spPr bwMode="auto">
          <a:xfrm>
            <a:off x="0" y="3124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58474" name="Object 10"/>
          <p:cNvGraphicFramePr>
            <a:graphicFrameLocks noChangeAspect="1"/>
          </p:cNvGraphicFramePr>
          <p:nvPr/>
        </p:nvGraphicFramePr>
        <p:xfrm>
          <a:off x="4140200" y="4652963"/>
          <a:ext cx="1439863" cy="1262062"/>
        </p:xfrm>
        <a:graphic>
          <a:graphicData uri="http://schemas.openxmlformats.org/presentationml/2006/ole">
            <mc:AlternateContent xmlns:mc="http://schemas.openxmlformats.org/markup-compatibility/2006">
              <mc:Choice xmlns:v="urn:schemas-microsoft-com:vml" Requires="v">
                <p:oleObj spid="_x0000_s958479" r:id="rId10" imgW="698500" imgH="609600" progId="Equation.DSMT4">
                  <p:embed/>
                </p:oleObj>
              </mc:Choice>
              <mc:Fallback>
                <p:oleObj r:id="rId10" imgW="698500" imgH="609600" progId="Equation.DSMT4">
                  <p:embed/>
                  <p:pic>
                    <p:nvPicPr>
                      <p:cNvPr id="0" name="Object 1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140200" y="4652963"/>
                        <a:ext cx="1439863" cy="12620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983042"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加权指数</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202" name="Rectangle 2"/>
          <p:cNvSpPr>
            <a:spLocks noGrp="1" noChangeArrowheads="1"/>
          </p:cNvSpPr>
          <p:nvPr>
            <p:ph type="title"/>
          </p:nvPr>
        </p:nvSpPr>
        <p:spPr>
          <a:xfrm>
            <a:off x="1676400" y="228600"/>
            <a:ext cx="7315200" cy="1143000"/>
          </a:xfrm>
          <a:ln/>
        </p:spPr>
        <p:txBody>
          <a:bodyPr/>
          <a:lstStyle/>
          <a:p>
            <a:r>
              <a:rPr lang="zh-CN" altLang="en-US" sz="4000">
                <a:solidFill>
                  <a:schemeClr val="tx1"/>
                </a:solidFill>
              </a:rPr>
              <a:t>加权综合指数</a:t>
            </a:r>
            <a:r>
              <a:rPr lang="zh-CN" altLang="en-US" sz="4000"/>
              <a:t/>
            </a:r>
            <a:br>
              <a:rPr lang="zh-CN" altLang="en-US" sz="4000"/>
            </a:br>
            <a:r>
              <a:rPr lang="en-US" altLang="zh-CN" sz="3000">
                <a:solidFill>
                  <a:schemeClr val="hlink"/>
                </a:solidFill>
                <a:latin typeface="Arial" panose="020B0604020202020204" pitchFamily="34" charset="0"/>
              </a:rPr>
              <a:t>(weighted aggregative index number)</a:t>
            </a:r>
          </a:p>
        </p:txBody>
      </p:sp>
      <p:sp>
        <p:nvSpPr>
          <p:cNvPr id="819203" name="Rectangle 3"/>
          <p:cNvSpPr>
            <a:spLocks noGrp="1" noChangeArrowheads="1"/>
          </p:cNvSpPr>
          <p:nvPr>
            <p:ph type="body" idx="1"/>
          </p:nvPr>
        </p:nvSpPr>
        <p:spPr>
          <a:xfrm>
            <a:off x="533400" y="1700213"/>
            <a:ext cx="8229600" cy="4471987"/>
          </a:xfrm>
          <a:noFill/>
          <a:ln/>
        </p:spPr>
        <p:txBody>
          <a:bodyPr/>
          <a:lstStyle/>
          <a:p>
            <a:pPr marL="609600" indent="-609600" algn="just">
              <a:spcBef>
                <a:spcPct val="50000"/>
              </a:spcBef>
              <a:buFontTx/>
              <a:buAutoNum type="arabicPeriod"/>
            </a:pPr>
            <a:r>
              <a:rPr lang="zh-CN" altLang="en-US">
                <a:solidFill>
                  <a:schemeClr val="tx1"/>
                </a:solidFill>
              </a:rPr>
              <a:t>通过</a:t>
            </a:r>
            <a:r>
              <a:rPr lang="zh-CN" altLang="en-US">
                <a:solidFill>
                  <a:schemeClr val="tx1"/>
                </a:solidFill>
                <a:latin typeface="Times New Roman" panose="02020603050405020304" pitchFamily="18" charset="0"/>
              </a:rPr>
              <a:t>加权来测定一组项目的综合变动</a:t>
            </a:r>
          </a:p>
          <a:p>
            <a:pPr marL="609600" indent="-609600" algn="just">
              <a:spcBef>
                <a:spcPct val="50000"/>
              </a:spcBef>
              <a:buFontTx/>
              <a:buAutoNum type="arabicPeriod"/>
            </a:pPr>
            <a:r>
              <a:rPr lang="zh-CN" altLang="en-US">
                <a:solidFill>
                  <a:schemeClr val="tx1"/>
                </a:solidFill>
              </a:rPr>
              <a:t>因</a:t>
            </a:r>
            <a:r>
              <a:rPr lang="zh-CN" altLang="en-US">
                <a:solidFill>
                  <a:schemeClr val="tx1"/>
                </a:solidFill>
                <a:latin typeface="Times New Roman" panose="02020603050405020304" pitchFamily="18" charset="0"/>
              </a:rPr>
              <a:t>权数不同，有不同的计算公式</a:t>
            </a:r>
          </a:p>
          <a:p>
            <a:pPr marL="609600" indent="-609600" algn="just">
              <a:spcBef>
                <a:spcPct val="50000"/>
              </a:spcBef>
              <a:buFontTx/>
              <a:buAutoNum type="arabicPeriod"/>
            </a:pPr>
            <a:r>
              <a:rPr lang="zh-CN" altLang="en-US">
                <a:solidFill>
                  <a:schemeClr val="tx1"/>
                </a:solidFill>
              </a:rPr>
              <a:t>有</a:t>
            </a:r>
            <a:r>
              <a:rPr lang="zh-CN" altLang="en-US">
                <a:solidFill>
                  <a:schemeClr val="tx1"/>
                </a:solidFill>
                <a:latin typeface="Times New Roman" panose="02020603050405020304" pitchFamily="18" charset="0"/>
              </a:rPr>
              <a:t>拉氏价格指数</a:t>
            </a:r>
            <a:r>
              <a:rPr lang="en-US" altLang="zh-CN"/>
              <a:t>(Laspeyres index)</a:t>
            </a:r>
            <a:r>
              <a:rPr lang="zh-CN" altLang="en-US">
                <a:solidFill>
                  <a:schemeClr val="tx1"/>
                </a:solidFill>
                <a:latin typeface="Times New Roman" panose="02020603050405020304" pitchFamily="18" charset="0"/>
              </a:rPr>
              <a:t>和</a:t>
            </a:r>
            <a:r>
              <a:rPr lang="zh-CN" altLang="en-US"/>
              <a:t>帕氏价格指数</a:t>
            </a:r>
            <a:r>
              <a:rPr lang="en-US" altLang="zh-CN"/>
              <a:t>(Paasche Laspeyres index)</a:t>
            </a:r>
            <a:endParaRPr lang="en-US" altLang="zh-CN">
              <a:solidFill>
                <a:schemeClr val="tx1"/>
              </a:solidFill>
              <a:latin typeface="Times New Roman" panose="02020603050405020304" pitchFamily="18" charset="0"/>
            </a:endParaRP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19203">
                                            <p:txEl>
                                              <p:pRg st="0" end="0"/>
                                            </p:txEl>
                                          </p:spTgt>
                                        </p:tgtEl>
                                        <p:attrNameLst>
                                          <p:attrName>style.visibility</p:attrName>
                                        </p:attrNameLst>
                                      </p:cBhvr>
                                      <p:to>
                                        <p:strVal val="visible"/>
                                      </p:to>
                                    </p:set>
                                    <p:animEffect transition="in" filter="wipe(left)">
                                      <p:cBhvr>
                                        <p:cTn id="7" dur="500"/>
                                        <p:tgtEl>
                                          <p:spTgt spid="819203">
                                            <p:txEl>
                                              <p:pRg st="0" end="0"/>
                                            </p:txEl>
                                          </p:spTgt>
                                        </p:tgtEl>
                                      </p:cBhvr>
                                    </p:animEffect>
                                  </p:childTnLst>
                                  <p:subTnLst>
                                    <p:animClr clrSpc="rgb" dir="cw">
                                      <p:cBhvr override="childStyle">
                                        <p:cTn dur="1" fill="hold" display="0" masterRel="nextClick" afterEffect="1"/>
                                        <p:tgtEl>
                                          <p:spTgt spid="819203">
                                            <p:txEl>
                                              <p:pRg st="0" end="0"/>
                                            </p:txEl>
                                          </p:spTgt>
                                        </p:tgtEl>
                                        <p:attrNameLst>
                                          <p:attrName>ppt_c</p:attrName>
                                        </p:attrNameLst>
                                      </p:cBhvr>
                                      <p:to>
                                        <a:schemeClr val="folHlink"/>
                                      </p:to>
                                    </p:animClr>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19203">
                                            <p:txEl>
                                              <p:pRg st="1" end="1"/>
                                            </p:txEl>
                                          </p:spTgt>
                                        </p:tgtEl>
                                        <p:attrNameLst>
                                          <p:attrName>style.visibility</p:attrName>
                                        </p:attrNameLst>
                                      </p:cBhvr>
                                      <p:to>
                                        <p:strVal val="visible"/>
                                      </p:to>
                                    </p:set>
                                    <p:animEffect transition="in" filter="wipe(left)">
                                      <p:cBhvr>
                                        <p:cTn id="12" dur="500"/>
                                        <p:tgtEl>
                                          <p:spTgt spid="819203">
                                            <p:txEl>
                                              <p:pRg st="1" end="1"/>
                                            </p:txEl>
                                          </p:spTgt>
                                        </p:tgtEl>
                                      </p:cBhvr>
                                    </p:animEffect>
                                  </p:childTnLst>
                                  <p:subTnLst>
                                    <p:animClr clrSpc="rgb" dir="cw">
                                      <p:cBhvr override="childStyle">
                                        <p:cTn dur="1" fill="hold" display="0" masterRel="nextClick" afterEffect="1"/>
                                        <p:tgtEl>
                                          <p:spTgt spid="819203">
                                            <p:txEl>
                                              <p:pRg st="1" end="1"/>
                                            </p:txEl>
                                          </p:spTgt>
                                        </p:tgtEl>
                                        <p:attrNameLst>
                                          <p:attrName>ppt_c</p:attrName>
                                        </p:attrNameLst>
                                      </p:cBhvr>
                                      <p:to>
                                        <a:schemeClr val="folHlink"/>
                                      </p:to>
                                    </p:animClr>
                                  </p:sub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19203">
                                            <p:txEl>
                                              <p:pRg st="2" end="2"/>
                                            </p:txEl>
                                          </p:spTgt>
                                        </p:tgtEl>
                                        <p:attrNameLst>
                                          <p:attrName>style.visibility</p:attrName>
                                        </p:attrNameLst>
                                      </p:cBhvr>
                                      <p:to>
                                        <p:strVal val="visible"/>
                                      </p:to>
                                    </p:set>
                                    <p:animEffect transition="in" filter="wipe(left)">
                                      <p:cBhvr>
                                        <p:cTn id="17" dur="500"/>
                                        <p:tgtEl>
                                          <p:spTgt spid="819203">
                                            <p:txEl>
                                              <p:pRg st="2" end="2"/>
                                            </p:txEl>
                                          </p:spTgt>
                                        </p:tgtEl>
                                      </p:cBhvr>
                                    </p:animEffect>
                                  </p:childTnLst>
                                  <p:subTnLst>
                                    <p:animClr clrSpc="rgb" dir="cw">
                                      <p:cBhvr override="childStyle">
                                        <p:cTn dur="1" fill="hold" display="0" masterRel="nextClick" afterEffect="1"/>
                                        <p:tgtEl>
                                          <p:spTgt spid="819203">
                                            <p:txEl>
                                              <p:pRg st="2" end="2"/>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203"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266" name="Rectangle 2"/>
          <p:cNvSpPr>
            <a:spLocks noGrp="1" noChangeArrowheads="1"/>
          </p:cNvSpPr>
          <p:nvPr>
            <p:ph type="title"/>
          </p:nvPr>
        </p:nvSpPr>
        <p:spPr>
          <a:xfrm>
            <a:off x="1828800" y="228600"/>
            <a:ext cx="7010400" cy="1143000"/>
          </a:xfrm>
          <a:ln/>
        </p:spPr>
        <p:txBody>
          <a:bodyPr/>
          <a:lstStyle/>
          <a:p>
            <a:r>
              <a:rPr lang="zh-CN" altLang="en-US" sz="4000"/>
              <a:t>加权综合指数</a:t>
            </a:r>
            <a:br>
              <a:rPr lang="zh-CN" altLang="en-US" sz="4000"/>
            </a:br>
            <a:r>
              <a:rPr lang="zh-CN" altLang="en-US" sz="3200">
                <a:solidFill>
                  <a:schemeClr val="hlink"/>
                </a:solidFill>
              </a:rPr>
              <a:t>（拉氏指数）</a:t>
            </a:r>
            <a:endParaRPr lang="zh-CN" altLang="en-US" sz="3200">
              <a:solidFill>
                <a:schemeClr val="hlink"/>
              </a:solidFill>
              <a:latin typeface="Times New Roman" panose="02020603050405020304" pitchFamily="18" charset="0"/>
            </a:endParaRPr>
          </a:p>
        </p:txBody>
      </p:sp>
      <p:sp>
        <p:nvSpPr>
          <p:cNvPr id="907267" name="Text Box 3"/>
          <p:cNvSpPr txBox="1">
            <a:spLocks noChangeArrowheads="1"/>
          </p:cNvSpPr>
          <p:nvPr/>
        </p:nvSpPr>
        <p:spPr bwMode="auto">
          <a:xfrm>
            <a:off x="395288" y="1700213"/>
            <a:ext cx="8424862"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spcBef>
                <a:spcPct val="50000"/>
              </a:spcBef>
              <a:buFontTx/>
              <a:buAutoNum type="arabicPeriod"/>
            </a:pPr>
            <a:r>
              <a:rPr lang="en-US" altLang="zh-CN" sz="3200">
                <a:effectLst>
                  <a:outerShdw blurRad="38100" dist="38100" dir="2700000" algn="tl">
                    <a:srgbClr val="000000"/>
                  </a:outerShdw>
                </a:effectLst>
                <a:latin typeface="Arial" panose="020B0604020202020204" pitchFamily="34" charset="0"/>
              </a:rPr>
              <a:t>1864</a:t>
            </a:r>
            <a:r>
              <a:rPr lang="zh-CN" altLang="en-US" sz="3200">
                <a:effectLst>
                  <a:outerShdw blurRad="38100" dist="38100" dir="2700000" algn="tl">
                    <a:srgbClr val="000000"/>
                  </a:outerShdw>
                </a:effectLst>
                <a:latin typeface="Arial" panose="020B0604020202020204" pitchFamily="34" charset="0"/>
              </a:rPr>
              <a:t>年德国学者拉斯贝尔斯</a:t>
            </a:r>
            <a:r>
              <a:rPr lang="en-US" altLang="zh-CN" sz="3200">
                <a:effectLst>
                  <a:outerShdw blurRad="38100" dist="38100" dir="2700000" algn="tl">
                    <a:srgbClr val="000000"/>
                  </a:outerShdw>
                </a:effectLst>
                <a:latin typeface="Arial" panose="020B0604020202020204" pitchFamily="34" charset="0"/>
              </a:rPr>
              <a:t>(Laspeyres)</a:t>
            </a:r>
            <a:r>
              <a:rPr lang="zh-CN" altLang="en-US" sz="3200">
                <a:effectLst>
                  <a:outerShdw blurRad="38100" dist="38100" dir="2700000" algn="tl">
                    <a:srgbClr val="000000"/>
                  </a:outerShdw>
                </a:effectLst>
                <a:latin typeface="Arial" panose="020B0604020202020204" pitchFamily="34" charset="0"/>
              </a:rPr>
              <a:t>提出的一种价格指数计算方法</a:t>
            </a:r>
          </a:p>
          <a:p>
            <a:pPr algn="just">
              <a:spcBef>
                <a:spcPct val="50000"/>
              </a:spcBef>
              <a:buFontTx/>
              <a:buAutoNum type="arabicPeriod"/>
            </a:pPr>
            <a:r>
              <a:rPr lang="zh-CN" altLang="en-US" sz="3200">
                <a:effectLst>
                  <a:outerShdw blurRad="38100" dist="38100" dir="2700000" algn="tl">
                    <a:srgbClr val="000000"/>
                  </a:outerShdw>
                </a:effectLst>
                <a:latin typeface="Arial" panose="020B0604020202020204" pitchFamily="34" charset="0"/>
              </a:rPr>
              <a:t>该方法在计算一组商品价格的综合指数时，把作为权数的销售量固定在基期</a:t>
            </a:r>
          </a:p>
          <a:p>
            <a:pPr algn="just">
              <a:spcBef>
                <a:spcPct val="50000"/>
              </a:spcBef>
              <a:buFontTx/>
              <a:buAutoNum type="arabicPeriod"/>
            </a:pPr>
            <a:r>
              <a:rPr lang="zh-CN" altLang="en-US" sz="3000">
                <a:effectLst>
                  <a:outerShdw blurRad="38100" dist="38100" dir="2700000" algn="tl">
                    <a:srgbClr val="000000"/>
                  </a:outerShdw>
                </a:effectLst>
                <a:latin typeface="Arial" panose="020B0604020202020204" pitchFamily="34" charset="0"/>
              </a:rPr>
              <a:t>计算公式为</a:t>
            </a:r>
          </a:p>
        </p:txBody>
      </p:sp>
      <p:sp>
        <p:nvSpPr>
          <p:cNvPr id="907270" name="Rectangle 6"/>
          <p:cNvSpPr>
            <a:spLocks noChangeArrowheads="1"/>
          </p:cNvSpPr>
          <p:nvPr/>
        </p:nvSpPr>
        <p:spPr bwMode="auto">
          <a:xfrm>
            <a:off x="0" y="31956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07269" name="Object 5"/>
          <p:cNvGraphicFramePr>
            <a:graphicFrameLocks noChangeAspect="1"/>
          </p:cNvGraphicFramePr>
          <p:nvPr/>
        </p:nvGraphicFramePr>
        <p:xfrm>
          <a:off x="1692275" y="4724400"/>
          <a:ext cx="1797050" cy="1143000"/>
        </p:xfrm>
        <a:graphic>
          <a:graphicData uri="http://schemas.openxmlformats.org/presentationml/2006/ole">
            <mc:AlternateContent xmlns:mc="http://schemas.openxmlformats.org/markup-compatibility/2006">
              <mc:Choice xmlns:v="urn:schemas-microsoft-com:vml" Requires="v">
                <p:oleObj spid="_x0000_s907273" r:id="rId4" imgW="761669" imgH="482391" progId="Equation.3">
                  <p:embed/>
                </p:oleObj>
              </mc:Choice>
              <mc:Fallback>
                <p:oleObj r:id="rId4" imgW="761669" imgH="482391" progId="Equation.3">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92275" y="4724400"/>
                        <a:ext cx="1797050" cy="1143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07272" name="Rectangle 8"/>
          <p:cNvSpPr>
            <a:spLocks noChangeArrowheads="1"/>
          </p:cNvSpPr>
          <p:nvPr/>
        </p:nvSpPr>
        <p:spPr bwMode="auto">
          <a:xfrm>
            <a:off x="0" y="32146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07271" name="Object 7"/>
          <p:cNvGraphicFramePr>
            <a:graphicFrameLocks noChangeAspect="1"/>
          </p:cNvGraphicFramePr>
          <p:nvPr/>
        </p:nvGraphicFramePr>
        <p:xfrm>
          <a:off x="4067175" y="4797425"/>
          <a:ext cx="1657350" cy="1050925"/>
        </p:xfrm>
        <a:graphic>
          <a:graphicData uri="http://schemas.openxmlformats.org/presentationml/2006/ole">
            <mc:AlternateContent xmlns:mc="http://schemas.openxmlformats.org/markup-compatibility/2006">
              <mc:Choice xmlns:v="urn:schemas-microsoft-com:vml" Requires="v">
                <p:oleObj spid="_x0000_s907274" r:id="rId6" imgW="761669" imgH="482391" progId="Equation.3">
                  <p:embed/>
                </p:oleObj>
              </mc:Choice>
              <mc:Fallback>
                <p:oleObj r:id="rId6" imgW="761669" imgH="482391" progId="Equation.3">
                  <p:embed/>
                  <p:pic>
                    <p:nvPicPr>
                      <p:cNvPr id="0" name="Object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67175" y="4797425"/>
                        <a:ext cx="1657350" cy="10509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554" name="Rectangle 2"/>
          <p:cNvSpPr>
            <a:spLocks noGrp="1" noChangeArrowheads="1"/>
          </p:cNvSpPr>
          <p:nvPr>
            <p:ph type="title"/>
          </p:nvPr>
        </p:nvSpPr>
        <p:spPr>
          <a:xfrm>
            <a:off x="1828800" y="228600"/>
            <a:ext cx="7010400" cy="1143000"/>
          </a:xfrm>
          <a:ln/>
        </p:spPr>
        <p:txBody>
          <a:bodyPr/>
          <a:lstStyle/>
          <a:p>
            <a:r>
              <a:rPr lang="zh-CN" altLang="en-US" sz="4000"/>
              <a:t>加权综合指数</a:t>
            </a:r>
            <a:r>
              <a:rPr lang="zh-CN" altLang="en-US" sz="4000">
                <a:solidFill>
                  <a:schemeClr val="tx1"/>
                </a:solidFill>
                <a:latin typeface="Times New Roman" panose="02020603050405020304" pitchFamily="18" charset="0"/>
              </a:rPr>
              <a:t/>
            </a:r>
            <a:br>
              <a:rPr lang="zh-CN" altLang="en-US" sz="4000">
                <a:solidFill>
                  <a:schemeClr val="tx1"/>
                </a:solidFill>
                <a:latin typeface="Times New Roman" panose="02020603050405020304" pitchFamily="18" charset="0"/>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帕氏价格指数</a:t>
            </a:r>
            <a:r>
              <a:rPr lang="en-US" altLang="zh-CN" sz="3600">
                <a:solidFill>
                  <a:schemeClr val="hlink"/>
                </a:solidFill>
                <a:latin typeface="Arial" panose="020B0604020202020204" pitchFamily="34" charset="0"/>
              </a:rPr>
              <a:t>)</a:t>
            </a:r>
          </a:p>
        </p:txBody>
      </p:sp>
      <p:sp>
        <p:nvSpPr>
          <p:cNvPr id="663583" name="Text Box 31"/>
          <p:cNvSpPr txBox="1">
            <a:spLocks noChangeArrowheads="1"/>
          </p:cNvSpPr>
          <p:nvPr/>
        </p:nvSpPr>
        <p:spPr bwMode="auto">
          <a:xfrm>
            <a:off x="395288" y="1700213"/>
            <a:ext cx="8424862"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spcBef>
                <a:spcPct val="50000"/>
              </a:spcBef>
              <a:buFontTx/>
              <a:buAutoNum type="arabicPeriod"/>
            </a:pPr>
            <a:r>
              <a:rPr lang="en-US" altLang="zh-CN" sz="3200">
                <a:effectLst>
                  <a:outerShdw blurRad="38100" dist="38100" dir="2700000" algn="tl">
                    <a:srgbClr val="000000"/>
                  </a:outerShdw>
                </a:effectLst>
                <a:latin typeface="Arial" panose="020B0604020202020204" pitchFamily="34" charset="0"/>
              </a:rPr>
              <a:t>1874</a:t>
            </a:r>
            <a:r>
              <a:rPr lang="zh-CN" altLang="en-US" sz="3200">
                <a:effectLst>
                  <a:outerShdw blurRad="38100" dist="38100" dir="2700000" algn="tl">
                    <a:srgbClr val="000000"/>
                  </a:outerShdw>
                </a:effectLst>
                <a:latin typeface="Arial" panose="020B0604020202020204" pitchFamily="34" charset="0"/>
              </a:rPr>
              <a:t>年德国学者帕煦</a:t>
            </a:r>
            <a:r>
              <a:rPr lang="en-US" altLang="zh-CN" sz="3200">
                <a:effectLst>
                  <a:outerShdw blurRad="38100" dist="38100" dir="2700000" algn="tl">
                    <a:srgbClr val="000000"/>
                  </a:outerShdw>
                </a:effectLst>
                <a:latin typeface="Arial" panose="020B0604020202020204" pitchFamily="34" charset="0"/>
              </a:rPr>
              <a:t>(Paasche)</a:t>
            </a:r>
            <a:r>
              <a:rPr lang="zh-CN" altLang="en-US" sz="3200">
                <a:effectLst>
                  <a:outerShdw blurRad="38100" dist="38100" dir="2700000" algn="tl">
                    <a:srgbClr val="000000"/>
                  </a:outerShdw>
                </a:effectLst>
                <a:latin typeface="Arial" panose="020B0604020202020204" pitchFamily="34" charset="0"/>
              </a:rPr>
              <a:t>所提出的一种指数计算方法</a:t>
            </a:r>
          </a:p>
          <a:p>
            <a:pPr algn="just">
              <a:spcBef>
                <a:spcPct val="50000"/>
              </a:spcBef>
              <a:buFontTx/>
              <a:buAutoNum type="arabicPeriod"/>
            </a:pPr>
            <a:r>
              <a:rPr lang="zh-CN" altLang="en-US" sz="3200">
                <a:effectLst>
                  <a:outerShdw blurRad="38100" dist="38100" dir="2700000" algn="tl">
                    <a:srgbClr val="000000"/>
                  </a:outerShdw>
                </a:effectLst>
                <a:latin typeface="Arial" panose="020B0604020202020204" pitchFamily="34" charset="0"/>
              </a:rPr>
              <a:t>该方法在计算价格综合指数时，把作为权数的销售量固定在报告期</a:t>
            </a:r>
            <a:r>
              <a:rPr lang="zh-CN" altLang="en-US" sz="3200">
                <a:latin typeface="Arial" panose="020B0604020202020204" pitchFamily="34" charset="0"/>
              </a:rPr>
              <a:t> </a:t>
            </a:r>
            <a:endParaRPr lang="zh-CN" altLang="en-US" sz="3200">
              <a:effectLst>
                <a:outerShdw blurRad="38100" dist="38100" dir="2700000" algn="tl">
                  <a:srgbClr val="000000"/>
                </a:outerShdw>
              </a:effectLst>
              <a:latin typeface="Arial" panose="020B0604020202020204" pitchFamily="34" charset="0"/>
            </a:endParaRPr>
          </a:p>
          <a:p>
            <a:pPr algn="just">
              <a:spcBef>
                <a:spcPct val="50000"/>
              </a:spcBef>
              <a:buFontTx/>
              <a:buAutoNum type="arabicPeriod"/>
            </a:pPr>
            <a:r>
              <a:rPr lang="zh-CN" altLang="en-US" sz="3000">
                <a:effectLst>
                  <a:outerShdw blurRad="38100" dist="38100" dir="2700000" algn="tl">
                    <a:srgbClr val="000000"/>
                  </a:outerShdw>
                </a:effectLst>
                <a:latin typeface="Arial" panose="020B0604020202020204" pitchFamily="34" charset="0"/>
              </a:rPr>
              <a:t>计算公式为</a:t>
            </a:r>
          </a:p>
        </p:txBody>
      </p:sp>
      <p:sp>
        <p:nvSpPr>
          <p:cNvPr id="663594" name="Rectangle 42"/>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663593" name="Object 41"/>
          <p:cNvGraphicFramePr>
            <a:graphicFrameLocks noChangeAspect="1"/>
          </p:cNvGraphicFramePr>
          <p:nvPr/>
        </p:nvGraphicFramePr>
        <p:xfrm>
          <a:off x="1835150" y="4724400"/>
          <a:ext cx="1768475" cy="1036638"/>
        </p:xfrm>
        <a:graphic>
          <a:graphicData uri="http://schemas.openxmlformats.org/presentationml/2006/ole">
            <mc:AlternateContent xmlns:mc="http://schemas.openxmlformats.org/markup-compatibility/2006">
              <mc:Choice xmlns:v="urn:schemas-microsoft-com:vml" Requires="v">
                <p:oleObj spid="_x0000_s663597" r:id="rId4" imgW="825500" imgH="482600" progId="Equation.DSMT4">
                  <p:embed/>
                </p:oleObj>
              </mc:Choice>
              <mc:Fallback>
                <p:oleObj r:id="rId4" imgW="825500" imgH="482600" progId="Equation.DSMT4">
                  <p:embed/>
                  <p:pic>
                    <p:nvPicPr>
                      <p:cNvPr id="0" name="Object 4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5150" y="4724400"/>
                        <a:ext cx="1768475" cy="10366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63596" name="Rectangle 44"/>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663595" name="Object 43"/>
          <p:cNvGraphicFramePr>
            <a:graphicFrameLocks noChangeAspect="1"/>
          </p:cNvGraphicFramePr>
          <p:nvPr/>
        </p:nvGraphicFramePr>
        <p:xfrm>
          <a:off x="4500563" y="4724400"/>
          <a:ext cx="1728787" cy="1036638"/>
        </p:xfrm>
        <a:graphic>
          <a:graphicData uri="http://schemas.openxmlformats.org/presentationml/2006/ole">
            <mc:AlternateContent xmlns:mc="http://schemas.openxmlformats.org/markup-compatibility/2006">
              <mc:Choice xmlns:v="urn:schemas-microsoft-com:vml" Requires="v">
                <p:oleObj spid="_x0000_s663598" r:id="rId6" imgW="812447" imgH="482391" progId="Equation.DSMT4">
                  <p:embed/>
                </p:oleObj>
              </mc:Choice>
              <mc:Fallback>
                <p:oleObj r:id="rId6" imgW="812447" imgH="482391" progId="Equation.DSMT4">
                  <p:embed/>
                  <p:pic>
                    <p:nvPicPr>
                      <p:cNvPr id="0" name="Object 4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00563" y="4724400"/>
                        <a:ext cx="1728787" cy="10366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407" name="Text Box 183"/>
          <p:cNvSpPr txBox="1">
            <a:spLocks noChangeArrowheads="1"/>
          </p:cNvSpPr>
          <p:nvPr/>
        </p:nvSpPr>
        <p:spPr bwMode="auto">
          <a:xfrm>
            <a:off x="609600" y="1676400"/>
            <a:ext cx="8153400" cy="1200150"/>
          </a:xfrm>
          <a:prstGeom prst="rect">
            <a:avLst/>
          </a:prstGeom>
          <a:noFill/>
          <a:ln w="12700">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lIns="90000" tIns="46800" rIns="90000" bIns="46800">
            <a:spAutoFit/>
          </a:bodyPr>
          <a:lstStyle/>
          <a:p>
            <a:pPr algn="just">
              <a:spcBef>
                <a:spcPct val="50000"/>
              </a:spcBef>
            </a:pPr>
            <a:r>
              <a:rPr lang="en-US" altLang="zh-CN" sz="2400" b="1">
                <a:solidFill>
                  <a:srgbClr val="FFFF9B"/>
                </a:solidFill>
                <a:effectLst>
                  <a:outerShdw blurRad="38100" dist="38100" dir="2700000" algn="tl">
                    <a:srgbClr val="000000"/>
                  </a:outerShdw>
                </a:effectLst>
              </a:rPr>
              <a:t>【</a:t>
            </a:r>
            <a:r>
              <a:rPr lang="zh-CN" altLang="en-US" sz="2400" b="1">
                <a:solidFill>
                  <a:srgbClr val="FFFF9B"/>
                </a:solidFill>
                <a:effectLst>
                  <a:outerShdw blurRad="38100" dist="38100" dir="2700000" algn="tl">
                    <a:srgbClr val="000000"/>
                  </a:outerShdw>
                </a:effectLst>
              </a:rPr>
              <a:t>例</a:t>
            </a:r>
            <a:r>
              <a:rPr lang="en-US" altLang="zh-CN" sz="2400" b="1">
                <a:solidFill>
                  <a:srgbClr val="FFFF9B"/>
                </a:solidFill>
                <a:effectLst>
                  <a:outerShdw blurRad="38100" dist="38100" dir="2700000" algn="tl">
                    <a:srgbClr val="000000"/>
                  </a:outerShdw>
                </a:effectLst>
              </a:rPr>
              <a:t>】</a:t>
            </a:r>
            <a:r>
              <a:rPr lang="zh-CN" altLang="en-US" sz="2400">
                <a:effectLst>
                  <a:outerShdw blurRad="38100" dist="38100" dir="2700000" algn="tl">
                    <a:srgbClr val="000000"/>
                  </a:outerShdw>
                </a:effectLst>
              </a:rPr>
              <a:t>某商场甲、乙、丙三种商品</a:t>
            </a:r>
            <a:r>
              <a:rPr lang="en-US" altLang="zh-CN" sz="2400">
                <a:effectLst>
                  <a:outerShdw blurRad="38100" dist="38100" dir="2700000" algn="tl">
                    <a:srgbClr val="000000"/>
                  </a:outerShdw>
                </a:effectLst>
              </a:rPr>
              <a:t>2007</a:t>
            </a:r>
            <a:r>
              <a:rPr lang="zh-CN" altLang="en-US" sz="2400">
                <a:effectLst>
                  <a:outerShdw blurRad="38100" dist="38100" dir="2700000" algn="tl">
                    <a:srgbClr val="000000"/>
                  </a:outerShdw>
                </a:effectLst>
              </a:rPr>
              <a:t>年和</a:t>
            </a:r>
            <a:r>
              <a:rPr lang="en-US" altLang="zh-CN" sz="2400">
                <a:effectLst>
                  <a:outerShdw blurRad="38100" dist="38100" dir="2700000" algn="tl">
                    <a:srgbClr val="000000"/>
                  </a:outerShdw>
                </a:effectLst>
              </a:rPr>
              <a:t>2008</a:t>
            </a:r>
            <a:r>
              <a:rPr lang="zh-CN" altLang="en-US" sz="2400">
                <a:effectLst>
                  <a:outerShdw blurRad="38100" dist="38100" dir="2700000" algn="tl">
                    <a:srgbClr val="000000"/>
                  </a:outerShdw>
                </a:effectLst>
              </a:rPr>
              <a:t>年的资料。要求计算三种商品的销售量总指数，以综合反映市场商品销售数量的变化 </a:t>
            </a:r>
          </a:p>
        </p:txBody>
      </p:sp>
      <p:sp>
        <p:nvSpPr>
          <p:cNvPr id="692409" name="Rectangle 185"/>
          <p:cNvSpPr>
            <a:spLocks noGrp="1" noChangeArrowheads="1"/>
          </p:cNvSpPr>
          <p:nvPr>
            <p:ph type="title"/>
          </p:nvPr>
        </p:nvSpPr>
        <p:spPr>
          <a:xfrm>
            <a:off x="1828800" y="228600"/>
            <a:ext cx="7010400" cy="1143000"/>
          </a:xfrm>
          <a:ln/>
        </p:spPr>
        <p:txBody>
          <a:bodyPr/>
          <a:lstStyle/>
          <a:p>
            <a:r>
              <a:rPr lang="zh-CN" altLang="en-US" sz="4000">
                <a:solidFill>
                  <a:schemeClr val="tx1"/>
                </a:solidFill>
              </a:rPr>
              <a:t>加权综合指数</a:t>
            </a:r>
            <a:br>
              <a:rPr lang="zh-CN" altLang="en-US" sz="4000">
                <a:solidFill>
                  <a:schemeClr val="tx1"/>
                </a:solidFill>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例题分析</a:t>
            </a:r>
            <a:r>
              <a:rPr lang="en-US" altLang="zh-CN" sz="3600">
                <a:solidFill>
                  <a:schemeClr val="hlink"/>
                </a:solidFill>
                <a:latin typeface="Arial" panose="020B0604020202020204" pitchFamily="34" charset="0"/>
              </a:rPr>
              <a:t>)</a:t>
            </a:r>
            <a:r>
              <a:rPr lang="en-US" altLang="zh-CN" sz="3600">
                <a:solidFill>
                  <a:schemeClr val="hlink"/>
                </a:solidFill>
                <a:latin typeface="Times New Roman" panose="02020603050405020304" pitchFamily="18" charset="0"/>
              </a:rPr>
              <a:t> </a:t>
            </a:r>
          </a:p>
        </p:txBody>
      </p:sp>
      <p:pic>
        <p:nvPicPr>
          <p:cNvPr id="692463" name="Picture 23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188" y="2913063"/>
            <a:ext cx="8135937" cy="36115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Rectangle 2"/>
          <p:cNvSpPr>
            <a:spLocks noGrp="1" noChangeArrowheads="1"/>
          </p:cNvSpPr>
          <p:nvPr>
            <p:ph type="ctrTitle"/>
          </p:nvPr>
        </p:nvSpPr>
        <p:spPr>
          <a:xfrm>
            <a:off x="1600200" y="228600"/>
            <a:ext cx="7315200" cy="1143000"/>
          </a:xfrm>
          <a:noFill/>
          <a:ln/>
        </p:spPr>
        <p:txBody>
          <a:bodyPr anchor="ctr" anchorCtr="0"/>
          <a:lstStyle/>
          <a:p>
            <a:r>
              <a:rPr lang="zh-CN" altLang="en-US" sz="4000">
                <a:solidFill>
                  <a:schemeClr val="tx1"/>
                </a:solidFill>
                <a:latin typeface="Arial" panose="020B0604020202020204" pitchFamily="34" charset="0"/>
              </a:rPr>
              <a:t>第</a:t>
            </a:r>
            <a:r>
              <a:rPr lang="en-US" altLang="zh-CN" sz="4000">
                <a:solidFill>
                  <a:schemeClr val="tx1"/>
                </a:solidFill>
                <a:latin typeface="Arial" panose="020B0604020202020204" pitchFamily="34" charset="0"/>
              </a:rPr>
              <a:t>14</a:t>
            </a:r>
            <a:r>
              <a:rPr lang="zh-CN" altLang="en-US" sz="4000">
                <a:solidFill>
                  <a:schemeClr val="tx1"/>
                </a:solidFill>
                <a:latin typeface="Arial" panose="020B0604020202020204" pitchFamily="34" charset="0"/>
              </a:rPr>
              <a:t>章    指 数</a:t>
            </a:r>
            <a:endParaRPr lang="zh-CN" altLang="en-US" sz="7200" b="0">
              <a:solidFill>
                <a:schemeClr val="tx1"/>
              </a:solidFill>
              <a:latin typeface="Arial" panose="020B0604020202020204" pitchFamily="34" charset="0"/>
            </a:endParaRPr>
          </a:p>
        </p:txBody>
      </p:sp>
      <p:sp>
        <p:nvSpPr>
          <p:cNvPr id="431107" name="Rectangle 3"/>
          <p:cNvSpPr>
            <a:spLocks noGrp="1" noChangeArrowheads="1"/>
          </p:cNvSpPr>
          <p:nvPr>
            <p:ph type="subTitle" idx="1"/>
          </p:nvPr>
        </p:nvSpPr>
        <p:spPr>
          <a:xfrm>
            <a:off x="685800" y="1981200"/>
            <a:ext cx="7772400" cy="4114800"/>
          </a:xfrm>
          <a:noFill/>
          <a:ln/>
        </p:spPr>
        <p:txBody>
          <a:bodyPr/>
          <a:lstStyle/>
          <a:p>
            <a:pPr algn="l"/>
            <a:r>
              <a:rPr lang="en-US" altLang="zh-CN" sz="3200" b="1">
                <a:solidFill>
                  <a:schemeClr val="tx1"/>
                </a:solidFill>
                <a:cs typeface="Arial" panose="020B0604020202020204" pitchFamily="34" charset="0"/>
              </a:rPr>
              <a:t>14.1  </a:t>
            </a:r>
            <a:r>
              <a:rPr lang="zh-CN" altLang="en-US" sz="3200" b="1">
                <a:solidFill>
                  <a:schemeClr val="tx1"/>
                </a:solidFill>
              </a:rPr>
              <a:t>基本问题</a:t>
            </a:r>
          </a:p>
          <a:p>
            <a:pPr algn="l"/>
            <a:r>
              <a:rPr lang="en-US" altLang="zh-CN" sz="3200" b="1">
                <a:solidFill>
                  <a:schemeClr val="tx1"/>
                </a:solidFill>
                <a:cs typeface="Arial" panose="020B0604020202020204" pitchFamily="34" charset="0"/>
              </a:rPr>
              <a:t>14.2  </a:t>
            </a:r>
            <a:r>
              <a:rPr lang="zh-CN" altLang="en-US" sz="3200" b="1">
                <a:solidFill>
                  <a:schemeClr val="tx1"/>
                </a:solidFill>
              </a:rPr>
              <a:t>总指数编制方法</a:t>
            </a:r>
          </a:p>
          <a:p>
            <a:pPr algn="l"/>
            <a:r>
              <a:rPr lang="en-US" altLang="zh-CN" sz="3200" b="1">
                <a:solidFill>
                  <a:schemeClr val="tx1"/>
                </a:solidFill>
                <a:cs typeface="Arial" panose="020B0604020202020204" pitchFamily="34" charset="0"/>
              </a:rPr>
              <a:t>14.3  </a:t>
            </a:r>
            <a:r>
              <a:rPr lang="zh-CN" altLang="en-US" sz="3200" b="1">
                <a:solidFill>
                  <a:schemeClr val="tx1"/>
                </a:solidFill>
              </a:rPr>
              <a:t>指数体系</a:t>
            </a:r>
          </a:p>
          <a:p>
            <a:pPr algn="l"/>
            <a:r>
              <a:rPr lang="en-US" altLang="zh-CN" sz="3200" b="1">
                <a:solidFill>
                  <a:schemeClr val="tx1"/>
                </a:solidFill>
              </a:rPr>
              <a:t>14.4  </a:t>
            </a:r>
            <a:r>
              <a:rPr lang="zh-CN" altLang="en-US" sz="3200" b="1">
                <a:solidFill>
                  <a:schemeClr val="tx1"/>
                </a:solidFill>
              </a:rPr>
              <a:t>几种典型的指数</a:t>
            </a:r>
          </a:p>
          <a:p>
            <a:pPr algn="l"/>
            <a:r>
              <a:rPr lang="en-US" altLang="zh-CN" sz="3200" b="1">
                <a:solidFill>
                  <a:schemeClr val="tx1"/>
                </a:solidFill>
              </a:rPr>
              <a:t>14.5  </a:t>
            </a:r>
            <a:r>
              <a:rPr lang="zh-CN" altLang="en-US" sz="3200" b="1">
                <a:solidFill>
                  <a:schemeClr val="tx1"/>
                </a:solidFill>
              </a:rPr>
              <a:t>综合评价指数</a:t>
            </a:r>
          </a:p>
        </p:txBody>
      </p:sp>
    </p:spTree>
  </p:cSld>
  <p:clrMapOvr>
    <a:masterClrMapping/>
  </p:clrMapOvr>
  <p:transition>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7" name="Rectangle 9"/>
          <p:cNvSpPr>
            <a:spLocks noGrp="1" noChangeArrowheads="1"/>
          </p:cNvSpPr>
          <p:nvPr>
            <p:ph type="title"/>
          </p:nvPr>
        </p:nvSpPr>
        <p:spPr>
          <a:xfrm>
            <a:off x="1905000" y="260350"/>
            <a:ext cx="6781800" cy="1042988"/>
          </a:xfrm>
          <a:ln/>
        </p:spPr>
        <p:txBody>
          <a:bodyPr/>
          <a:lstStyle/>
          <a:p>
            <a:r>
              <a:rPr lang="zh-CN" altLang="en-US" sz="4000">
                <a:solidFill>
                  <a:schemeClr val="tx1"/>
                </a:solidFill>
              </a:rPr>
              <a:t>加权综合指数</a:t>
            </a:r>
            <a:br>
              <a:rPr lang="zh-CN" altLang="en-US" sz="4000">
                <a:solidFill>
                  <a:schemeClr val="tx1"/>
                </a:solidFill>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例题分析</a:t>
            </a:r>
            <a:r>
              <a:rPr lang="en-US" altLang="zh-CN" sz="3600">
                <a:solidFill>
                  <a:schemeClr val="hlink"/>
                </a:solidFill>
                <a:latin typeface="Arial" panose="020B0604020202020204" pitchFamily="34" charset="0"/>
              </a:rPr>
              <a:t>)</a:t>
            </a:r>
          </a:p>
        </p:txBody>
      </p:sp>
      <p:sp>
        <p:nvSpPr>
          <p:cNvPr id="749578" name="Text Box 10"/>
          <p:cNvSpPr txBox="1">
            <a:spLocks noChangeArrowheads="1"/>
          </p:cNvSpPr>
          <p:nvPr/>
        </p:nvSpPr>
        <p:spPr bwMode="auto">
          <a:xfrm>
            <a:off x="762000" y="1752600"/>
            <a:ext cx="4437063"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pPr algn="just">
              <a:spcBef>
                <a:spcPct val="50000"/>
              </a:spcBef>
            </a:pPr>
            <a:r>
              <a:rPr lang="zh-CN" altLang="en-US" sz="3000" b="1">
                <a:effectLst>
                  <a:outerShdw blurRad="38100" dist="38100" dir="2700000" algn="tl">
                    <a:srgbClr val="000000"/>
                  </a:outerShdw>
                </a:effectLst>
                <a:latin typeface="Times New Roman" panose="02020603050405020304" pitchFamily="18" charset="0"/>
              </a:rPr>
              <a:t>拉氏指数为</a:t>
            </a:r>
            <a:endParaRPr lang="zh-CN" altLang="en-US" sz="3000" b="1">
              <a:effectLst>
                <a:outerShdw blurRad="38100" dist="38100" dir="2700000" algn="tl">
                  <a:srgbClr val="000000"/>
                </a:outerShdw>
              </a:effectLst>
            </a:endParaRPr>
          </a:p>
        </p:txBody>
      </p:sp>
      <p:sp>
        <p:nvSpPr>
          <p:cNvPr id="749590" name="Rectangle 22"/>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749589" name="Object 21"/>
          <p:cNvGraphicFramePr>
            <a:graphicFrameLocks noChangeAspect="1"/>
          </p:cNvGraphicFramePr>
          <p:nvPr/>
        </p:nvGraphicFramePr>
        <p:xfrm>
          <a:off x="1208088" y="2636838"/>
          <a:ext cx="3508375" cy="912812"/>
        </p:xfrm>
        <a:graphic>
          <a:graphicData uri="http://schemas.openxmlformats.org/presentationml/2006/ole">
            <mc:AlternateContent xmlns:mc="http://schemas.openxmlformats.org/markup-compatibility/2006">
              <mc:Choice xmlns:v="urn:schemas-microsoft-com:vml" Requires="v">
                <p:oleObj spid="_x0000_s749598" r:id="rId4" imgW="1866900" imgH="482600" progId="Equation.DSMT4">
                  <p:embed/>
                </p:oleObj>
              </mc:Choice>
              <mc:Fallback>
                <p:oleObj r:id="rId4" imgW="1866900" imgH="482600" progId="Equation.DSMT4">
                  <p:embed/>
                  <p:pic>
                    <p:nvPicPr>
                      <p:cNvPr id="0" name="Object 2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8088" y="2636838"/>
                        <a:ext cx="3508375" cy="9128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49591" name="Object 23"/>
          <p:cNvGraphicFramePr>
            <a:graphicFrameLocks noChangeAspect="1"/>
          </p:cNvGraphicFramePr>
          <p:nvPr/>
        </p:nvGraphicFramePr>
        <p:xfrm>
          <a:off x="4932363" y="2636838"/>
          <a:ext cx="3527425" cy="912812"/>
        </p:xfrm>
        <a:graphic>
          <a:graphicData uri="http://schemas.openxmlformats.org/presentationml/2006/ole">
            <mc:AlternateContent xmlns:mc="http://schemas.openxmlformats.org/markup-compatibility/2006">
              <mc:Choice xmlns:v="urn:schemas-microsoft-com:vml" Requires="v">
                <p:oleObj spid="_x0000_s749599" r:id="rId6" imgW="1879600" imgH="482600" progId="Equation.DSMT4">
                  <p:embed/>
                </p:oleObj>
              </mc:Choice>
              <mc:Fallback>
                <p:oleObj r:id="rId6" imgW="1879600" imgH="482600" progId="Equation.DSMT4">
                  <p:embed/>
                  <p:pic>
                    <p:nvPicPr>
                      <p:cNvPr id="0" name="Object 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32363" y="2636838"/>
                        <a:ext cx="3527425" cy="9128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49593" name="Object 25"/>
          <p:cNvGraphicFramePr>
            <a:graphicFrameLocks noChangeAspect="1"/>
          </p:cNvGraphicFramePr>
          <p:nvPr/>
        </p:nvGraphicFramePr>
        <p:xfrm>
          <a:off x="1260475" y="4848225"/>
          <a:ext cx="3352800" cy="885825"/>
        </p:xfrm>
        <a:graphic>
          <a:graphicData uri="http://schemas.openxmlformats.org/presentationml/2006/ole">
            <mc:AlternateContent xmlns:mc="http://schemas.openxmlformats.org/markup-compatibility/2006">
              <mc:Choice xmlns:v="urn:schemas-microsoft-com:vml" Requires="v">
                <p:oleObj spid="_x0000_s749600" r:id="rId8" imgW="1841500" imgH="482600" progId="Equation.DSMT4">
                  <p:embed/>
                </p:oleObj>
              </mc:Choice>
              <mc:Fallback>
                <p:oleObj r:id="rId8" imgW="1841500" imgH="482600" progId="Equation.DSMT4">
                  <p:embed/>
                  <p:pic>
                    <p:nvPicPr>
                      <p:cNvPr id="0" name="Object 25"/>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260475" y="4848225"/>
                        <a:ext cx="3352800" cy="8858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49595" name="Object 27"/>
          <p:cNvGraphicFramePr>
            <a:graphicFrameLocks noChangeAspect="1"/>
          </p:cNvGraphicFramePr>
          <p:nvPr/>
        </p:nvGraphicFramePr>
        <p:xfrm>
          <a:off x="4932363" y="4848225"/>
          <a:ext cx="3384550" cy="885825"/>
        </p:xfrm>
        <a:graphic>
          <a:graphicData uri="http://schemas.openxmlformats.org/presentationml/2006/ole">
            <mc:AlternateContent xmlns:mc="http://schemas.openxmlformats.org/markup-compatibility/2006">
              <mc:Choice xmlns:v="urn:schemas-microsoft-com:vml" Requires="v">
                <p:oleObj spid="_x0000_s749601" r:id="rId10" imgW="1854200" imgH="482600" progId="Equation.DSMT4">
                  <p:embed/>
                </p:oleObj>
              </mc:Choice>
              <mc:Fallback>
                <p:oleObj r:id="rId10" imgW="1854200" imgH="482600" progId="Equation.DSMT4">
                  <p:embed/>
                  <p:pic>
                    <p:nvPicPr>
                      <p:cNvPr id="0" name="Object 27"/>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932363" y="4848225"/>
                        <a:ext cx="3384550" cy="8858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49597" name="Text Box 29"/>
          <p:cNvSpPr txBox="1">
            <a:spLocks noChangeArrowheads="1"/>
          </p:cNvSpPr>
          <p:nvPr/>
        </p:nvSpPr>
        <p:spPr bwMode="auto">
          <a:xfrm>
            <a:off x="755650" y="3933825"/>
            <a:ext cx="4437063"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pPr algn="just">
              <a:spcBef>
                <a:spcPct val="50000"/>
              </a:spcBef>
            </a:pPr>
            <a:r>
              <a:rPr lang="zh-CN" altLang="en-US" sz="3000" b="1">
                <a:effectLst>
                  <a:outerShdw blurRad="38100" dist="38100" dir="2700000" algn="tl">
                    <a:srgbClr val="000000"/>
                  </a:outerShdw>
                </a:effectLst>
                <a:latin typeface="Times New Roman" panose="02020603050405020304" pitchFamily="18" charset="0"/>
              </a:rPr>
              <a:t>帕氏指数为</a:t>
            </a:r>
            <a:endParaRPr lang="zh-CN" altLang="en-US" sz="3000" b="1">
              <a:effectLst>
                <a:outerShdw blurRad="38100" dist="38100" dir="2700000" algn="tl">
                  <a:srgbClr val="000000"/>
                </a:outerShdw>
              </a:effectLst>
            </a:endParaRPr>
          </a:p>
        </p:txBody>
      </p:sp>
    </p:spTree>
  </p:cSld>
  <p:clrMapOvr>
    <a:masterClrMapping/>
  </p:clrMapOvr>
  <p:transition>
    <p:wipe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Rectangle 2"/>
          <p:cNvSpPr>
            <a:spLocks noGrp="1" noChangeArrowheads="1"/>
          </p:cNvSpPr>
          <p:nvPr>
            <p:ph type="title"/>
          </p:nvPr>
        </p:nvSpPr>
        <p:spPr>
          <a:ln/>
        </p:spPr>
        <p:txBody>
          <a:bodyPr/>
          <a:lstStyle/>
          <a:p>
            <a:r>
              <a:rPr lang="zh-CN" altLang="en-US" sz="4000">
                <a:solidFill>
                  <a:schemeClr val="tx1"/>
                </a:solidFill>
              </a:rPr>
              <a:t>加权平均指数</a:t>
            </a:r>
            <a:endParaRPr lang="zh-CN" altLang="en-US" sz="3600">
              <a:solidFill>
                <a:schemeClr val="hlink"/>
              </a:solidFill>
              <a:latin typeface="Times New Roman" panose="02020603050405020304" pitchFamily="18" charset="0"/>
            </a:endParaRPr>
          </a:p>
        </p:txBody>
      </p:sp>
      <p:sp>
        <p:nvSpPr>
          <p:cNvPr id="768003" name="Text Box 3"/>
          <p:cNvSpPr txBox="1">
            <a:spLocks noChangeArrowheads="1"/>
          </p:cNvSpPr>
          <p:nvPr/>
        </p:nvSpPr>
        <p:spPr bwMode="auto">
          <a:xfrm>
            <a:off x="381000" y="1628775"/>
            <a:ext cx="8151813" cy="277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spcBef>
                <a:spcPct val="50000"/>
              </a:spcBef>
              <a:buFontTx/>
              <a:buAutoNum type="arabicPeriod"/>
            </a:pPr>
            <a:r>
              <a:rPr lang="zh-CN" altLang="en-US" sz="3200">
                <a:effectLst>
                  <a:outerShdw blurRad="38100" dist="38100" dir="2700000" algn="tl">
                    <a:srgbClr val="000000"/>
                  </a:outerShdw>
                </a:effectLst>
                <a:latin typeface="Arial" panose="020B0604020202020204" pitchFamily="34" charset="0"/>
              </a:rPr>
              <a:t>算术平均 </a:t>
            </a:r>
          </a:p>
          <a:p>
            <a:pPr algn="just">
              <a:spcBef>
                <a:spcPct val="50000"/>
              </a:spcBef>
              <a:buFontTx/>
              <a:buAutoNum type="arabicPeriod"/>
            </a:pPr>
            <a:endParaRPr lang="zh-CN" altLang="en-US" sz="3200">
              <a:effectLst>
                <a:outerShdw blurRad="38100" dist="38100" dir="2700000" algn="tl">
                  <a:srgbClr val="000000"/>
                </a:outerShdw>
              </a:effectLst>
              <a:latin typeface="Arial" panose="020B0604020202020204" pitchFamily="34" charset="0"/>
            </a:endParaRPr>
          </a:p>
          <a:p>
            <a:pPr algn="just">
              <a:spcBef>
                <a:spcPct val="50000"/>
              </a:spcBef>
              <a:buFontTx/>
              <a:buAutoNum type="arabicPeriod"/>
            </a:pPr>
            <a:endParaRPr lang="zh-CN" altLang="en-US" sz="3200">
              <a:effectLst>
                <a:outerShdw blurRad="38100" dist="38100" dir="2700000" algn="tl">
                  <a:srgbClr val="000000"/>
                </a:outerShdw>
              </a:effectLst>
              <a:latin typeface="Arial" panose="020B0604020202020204" pitchFamily="34" charset="0"/>
            </a:endParaRPr>
          </a:p>
          <a:p>
            <a:pPr algn="just">
              <a:spcBef>
                <a:spcPct val="50000"/>
              </a:spcBef>
              <a:buFontTx/>
              <a:buAutoNum type="arabicPeriod"/>
            </a:pPr>
            <a:r>
              <a:rPr lang="zh-CN" altLang="en-US" sz="3200">
                <a:effectLst>
                  <a:outerShdw blurRad="38100" dist="38100" dir="2700000" algn="tl">
                    <a:srgbClr val="000000"/>
                  </a:outerShdw>
                </a:effectLst>
                <a:latin typeface="Arial" panose="020B0604020202020204" pitchFamily="34" charset="0"/>
              </a:rPr>
              <a:t>调和平均</a:t>
            </a:r>
          </a:p>
        </p:txBody>
      </p:sp>
      <p:graphicFrame>
        <p:nvGraphicFramePr>
          <p:cNvPr id="768016" name="Object 16"/>
          <p:cNvGraphicFramePr>
            <a:graphicFrameLocks noChangeAspect="1"/>
          </p:cNvGraphicFramePr>
          <p:nvPr/>
        </p:nvGraphicFramePr>
        <p:xfrm>
          <a:off x="1042988" y="2276475"/>
          <a:ext cx="1728787" cy="1238250"/>
        </p:xfrm>
        <a:graphic>
          <a:graphicData uri="http://schemas.openxmlformats.org/presentationml/2006/ole">
            <mc:AlternateContent xmlns:mc="http://schemas.openxmlformats.org/markup-compatibility/2006">
              <mc:Choice xmlns:v="urn:schemas-microsoft-com:vml" Requires="v">
                <p:oleObj spid="_x0000_s768024" r:id="rId4" imgW="927100" imgH="660400" progId="Equation.3">
                  <p:embed/>
                </p:oleObj>
              </mc:Choice>
              <mc:Fallback>
                <p:oleObj r:id="rId4" imgW="927100" imgH="660400" progId="Equation.3">
                  <p:embed/>
                  <p:pic>
                    <p:nvPicPr>
                      <p:cNvPr id="0" name="Object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2988" y="2276475"/>
                        <a:ext cx="1728787" cy="12382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15" name="Object 15"/>
          <p:cNvGraphicFramePr>
            <a:graphicFrameLocks noChangeAspect="1"/>
          </p:cNvGraphicFramePr>
          <p:nvPr/>
        </p:nvGraphicFramePr>
        <p:xfrm>
          <a:off x="3924300" y="2349500"/>
          <a:ext cx="1866900" cy="1355725"/>
        </p:xfrm>
        <a:graphic>
          <a:graphicData uri="http://schemas.openxmlformats.org/presentationml/2006/ole">
            <mc:AlternateContent xmlns:mc="http://schemas.openxmlformats.org/markup-compatibility/2006">
              <mc:Choice xmlns:v="urn:schemas-microsoft-com:vml" Requires="v">
                <p:oleObj spid="_x0000_s768025" r:id="rId6" imgW="901309" imgH="660113" progId="Equation.DSMT4">
                  <p:embed/>
                </p:oleObj>
              </mc:Choice>
              <mc:Fallback>
                <p:oleObj r:id="rId6" imgW="901309" imgH="660113" progId="Equation.DSMT4">
                  <p:embed/>
                  <p:pic>
                    <p:nvPicPr>
                      <p:cNvPr id="0" name="Object 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24300" y="2349500"/>
                        <a:ext cx="1866900" cy="1355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20" name="Object 20"/>
          <p:cNvGraphicFramePr>
            <a:graphicFrameLocks noChangeAspect="1"/>
          </p:cNvGraphicFramePr>
          <p:nvPr/>
        </p:nvGraphicFramePr>
        <p:xfrm>
          <a:off x="1187450" y="4652963"/>
          <a:ext cx="1787525" cy="1238250"/>
        </p:xfrm>
        <a:graphic>
          <a:graphicData uri="http://schemas.openxmlformats.org/presentationml/2006/ole">
            <mc:AlternateContent xmlns:mc="http://schemas.openxmlformats.org/markup-compatibility/2006">
              <mc:Choice xmlns:v="urn:schemas-microsoft-com:vml" Requires="v">
                <p:oleObj spid="_x0000_s768026" r:id="rId8" imgW="965200" imgH="660400" progId="Equation.3">
                  <p:embed/>
                </p:oleObj>
              </mc:Choice>
              <mc:Fallback>
                <p:oleObj r:id="rId8" imgW="965200" imgH="660400" progId="Equation.3">
                  <p:embed/>
                  <p:pic>
                    <p:nvPicPr>
                      <p:cNvPr id="0" name="Object 2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87450" y="4652963"/>
                        <a:ext cx="1787525" cy="12382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19" name="Object 19"/>
          <p:cNvGraphicFramePr>
            <a:graphicFrameLocks noChangeAspect="1"/>
          </p:cNvGraphicFramePr>
          <p:nvPr/>
        </p:nvGraphicFramePr>
        <p:xfrm>
          <a:off x="3851275" y="4652963"/>
          <a:ext cx="1728788" cy="1238250"/>
        </p:xfrm>
        <a:graphic>
          <a:graphicData uri="http://schemas.openxmlformats.org/presentationml/2006/ole">
            <mc:AlternateContent xmlns:mc="http://schemas.openxmlformats.org/markup-compatibility/2006">
              <mc:Choice xmlns:v="urn:schemas-microsoft-com:vml" Requires="v">
                <p:oleObj spid="_x0000_s768027" r:id="rId10" imgW="927100" imgH="660400" progId="Equation.3">
                  <p:embed/>
                </p:oleObj>
              </mc:Choice>
              <mc:Fallback>
                <p:oleObj r:id="rId10" imgW="927100" imgH="660400" progId="Equation.3">
                  <p:embed/>
                  <p:pic>
                    <p:nvPicPr>
                      <p:cNvPr id="0" name="Object 19"/>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851275" y="4652963"/>
                        <a:ext cx="1728788" cy="12382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0994" name="Rectangle 2"/>
          <p:cNvSpPr>
            <a:spLocks noChangeArrowheads="1"/>
          </p:cNvSpPr>
          <p:nvPr/>
        </p:nvSpPr>
        <p:spPr bwMode="auto">
          <a:xfrm>
            <a:off x="1905000" y="304800"/>
            <a:ext cx="67818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nchorCtr="1"/>
          <a:lstStyle>
            <a:lvl1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1pPr>
            <a:lvl2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2pPr>
            <a:lvl3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3pPr>
            <a:lvl4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4pPr>
            <a:lvl5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5pPr>
            <a:lvl6pPr marL="4572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6pPr>
            <a:lvl7pPr marL="9144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7pPr>
            <a:lvl8pPr marL="13716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8pPr>
            <a:lvl9pPr marL="18288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9pPr>
          </a:lstStyle>
          <a:p>
            <a:r>
              <a:rPr lang="en-US" altLang="zh-CN" sz="4000">
                <a:solidFill>
                  <a:schemeClr val="tx1"/>
                </a:solidFill>
                <a:latin typeface="Arial" panose="020B0604020202020204" pitchFamily="34" charset="0"/>
                <a:cs typeface="Arial" panose="020B0604020202020204" pitchFamily="34" charset="0"/>
              </a:rPr>
              <a:t>14.3</a:t>
            </a:r>
            <a:r>
              <a:rPr lang="en-US" altLang="zh-CN" sz="4000">
                <a:solidFill>
                  <a:schemeClr val="tx1"/>
                </a:solidFill>
                <a:latin typeface="Arial" panose="020B0604020202020204" pitchFamily="34" charset="0"/>
              </a:rPr>
              <a:t>   </a:t>
            </a:r>
            <a:r>
              <a:rPr lang="zh-CN" altLang="en-US" sz="4000">
                <a:solidFill>
                  <a:schemeClr val="tx1"/>
                </a:solidFill>
                <a:latin typeface="Arial" panose="020B0604020202020204" pitchFamily="34" charset="0"/>
              </a:rPr>
              <a:t>指数体系</a:t>
            </a:r>
            <a:endParaRPr lang="zh-CN" altLang="en-US">
              <a:solidFill>
                <a:schemeClr val="tx1"/>
              </a:solidFill>
              <a:latin typeface="Arial" panose="020B0604020202020204" pitchFamily="34" charset="0"/>
            </a:endParaRPr>
          </a:p>
        </p:txBody>
      </p:sp>
      <p:sp>
        <p:nvSpPr>
          <p:cNvPr id="980995" name="Rectangle 3"/>
          <p:cNvSpPr>
            <a:spLocks noChangeArrowheads="1"/>
          </p:cNvSpPr>
          <p:nvPr/>
        </p:nvSpPr>
        <p:spPr bwMode="auto">
          <a:xfrm>
            <a:off x="990600" y="1981200"/>
            <a:ext cx="7391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lgn="ctr">
              <a:spcBef>
                <a:spcPct val="20000"/>
              </a:spcBef>
              <a:defRPr kumimoji="1" sz="16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1pPr>
            <a:lvl2pPr indent="228600" algn="ctr">
              <a:spcBef>
                <a:spcPct val="20000"/>
              </a:spcBef>
              <a:buClr>
                <a:schemeClr val="hlink"/>
              </a:buClr>
              <a:buSzPct val="65000"/>
              <a:buFont typeface="Wingdings" panose="05000000000000000000" pitchFamily="2" charset="2"/>
              <a:defRPr kumimoji="1" sz="28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2pPr>
            <a:lvl3pPr indent="171450" algn="ctr">
              <a:spcBef>
                <a:spcPct val="20000"/>
              </a:spcBef>
              <a:buClr>
                <a:schemeClr val="tx2"/>
              </a:buClr>
              <a:buSzPct val="65000"/>
              <a:buFont typeface="Wingdings" panose="05000000000000000000" pitchFamily="2" charset="2"/>
              <a:defRPr kumimoji="1" sz="24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3pPr>
            <a:lvl4pPr indent="57150" algn="ctr">
              <a:spcBef>
                <a:spcPct val="20000"/>
              </a:spcBef>
              <a:buClr>
                <a:schemeClr val="accent1"/>
              </a:buClr>
              <a:buSzPct val="65000"/>
              <a:buFont typeface="Monotype Sorts" panose="05000000000000000000" pitchFamily="2" charset="2"/>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4pPr>
            <a:lvl5pPr algn="ctr">
              <a:spcBef>
                <a:spcPct val="20000"/>
              </a:spcBef>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5pPr>
            <a:lvl6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6pPr>
            <a:lvl7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7pPr>
            <a:lvl8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8pPr>
            <a:lvl9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9pPr>
          </a:lstStyle>
          <a:p>
            <a:pPr algn="l"/>
            <a:r>
              <a:rPr lang="en-US" altLang="zh-CN" sz="3200" b="1">
                <a:solidFill>
                  <a:schemeClr val="tx1"/>
                </a:solidFill>
              </a:rPr>
              <a:t>14.3.1  </a:t>
            </a:r>
            <a:r>
              <a:rPr lang="zh-CN" altLang="en-US" sz="3200" b="1">
                <a:solidFill>
                  <a:schemeClr val="tx1"/>
                </a:solidFill>
              </a:rPr>
              <a:t>总量指数体系分析</a:t>
            </a:r>
          </a:p>
          <a:p>
            <a:pPr algn="l">
              <a:spcBef>
                <a:spcPct val="24000"/>
              </a:spcBef>
            </a:pPr>
            <a:r>
              <a:rPr lang="en-US" altLang="zh-CN" sz="3200" b="1">
                <a:solidFill>
                  <a:schemeClr val="tx1"/>
                </a:solidFill>
              </a:rPr>
              <a:t>14.3.2  </a:t>
            </a:r>
            <a:r>
              <a:rPr lang="zh-CN" altLang="en-US" sz="3200" b="1">
                <a:solidFill>
                  <a:schemeClr val="tx1"/>
                </a:solidFill>
              </a:rPr>
              <a:t>平均数变动因素分解</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800770"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总量指数体系分析</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Rectangle 2"/>
          <p:cNvSpPr>
            <a:spLocks noGrp="1" noChangeArrowheads="1"/>
          </p:cNvSpPr>
          <p:nvPr>
            <p:ph type="title"/>
          </p:nvPr>
        </p:nvSpPr>
        <p:spPr>
          <a:xfrm>
            <a:off x="1828800" y="228600"/>
            <a:ext cx="7010400" cy="1143000"/>
          </a:xfrm>
          <a:ln/>
        </p:spPr>
        <p:txBody>
          <a:bodyPr/>
          <a:lstStyle/>
          <a:p>
            <a:r>
              <a:rPr lang="zh-CN" altLang="en-US" sz="4000">
                <a:solidFill>
                  <a:schemeClr val="tx1"/>
                </a:solidFill>
              </a:rPr>
              <a:t>总量指数体系</a:t>
            </a:r>
            <a:endParaRPr lang="zh-CN" altLang="en-US" sz="3600">
              <a:solidFill>
                <a:schemeClr val="hlink"/>
              </a:solidFill>
              <a:latin typeface="Times New Roman" panose="02020603050405020304" pitchFamily="18" charset="0"/>
            </a:endParaRPr>
          </a:p>
        </p:txBody>
      </p:sp>
      <p:sp>
        <p:nvSpPr>
          <p:cNvPr id="970757" name="Text Box 5"/>
          <p:cNvSpPr txBox="1">
            <a:spLocks noChangeArrowheads="1"/>
          </p:cNvSpPr>
          <p:nvPr/>
        </p:nvSpPr>
        <p:spPr bwMode="auto">
          <a:xfrm>
            <a:off x="611188" y="4076700"/>
            <a:ext cx="23050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pPr>
              <a:spcBef>
                <a:spcPct val="50000"/>
              </a:spcBef>
              <a:buClr>
                <a:schemeClr val="hlink"/>
              </a:buClr>
              <a:buFont typeface="Wingdings" panose="05000000000000000000" pitchFamily="2" charset="2"/>
              <a:buChar char="§"/>
            </a:pPr>
            <a:r>
              <a:rPr lang="en-US" altLang="zh-CN" sz="2400">
                <a:effectLst>
                  <a:outerShdw blurRad="38100" dist="38100" dir="2700000" algn="tl">
                    <a:srgbClr val="000000"/>
                  </a:outerShdw>
                </a:effectLst>
                <a:latin typeface="Times New Roman" panose="02020603050405020304" pitchFamily="18" charset="0"/>
                <a:sym typeface="Wingdings 2" panose="05020102010507070707" pitchFamily="18" charset="2"/>
              </a:rPr>
              <a:t>   </a:t>
            </a:r>
            <a:r>
              <a:rPr lang="zh-CN" altLang="en-US" sz="2400">
                <a:effectLst>
                  <a:outerShdw blurRad="38100" dist="38100" dir="2700000" algn="tl">
                    <a:srgbClr val="000000"/>
                  </a:outerShdw>
                </a:effectLst>
                <a:latin typeface="Times New Roman" panose="02020603050405020304" pitchFamily="18" charset="0"/>
                <a:sym typeface="Wingdings 2" panose="05020102010507070707" pitchFamily="18" charset="2"/>
              </a:rPr>
              <a:t>绝对数关系</a:t>
            </a:r>
          </a:p>
        </p:txBody>
      </p:sp>
      <p:sp>
        <p:nvSpPr>
          <p:cNvPr id="970761" name="Text Box 9"/>
          <p:cNvSpPr txBox="1">
            <a:spLocks noChangeArrowheads="1"/>
          </p:cNvSpPr>
          <p:nvPr/>
        </p:nvSpPr>
        <p:spPr bwMode="auto">
          <a:xfrm>
            <a:off x="611188" y="2060575"/>
            <a:ext cx="21605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pPr algn="just">
              <a:spcBef>
                <a:spcPct val="50000"/>
              </a:spcBef>
              <a:buClr>
                <a:schemeClr val="hlink"/>
              </a:buClr>
              <a:buFont typeface="Wingdings" panose="05000000000000000000" pitchFamily="2" charset="2"/>
              <a:buChar char="§"/>
            </a:pPr>
            <a:r>
              <a:rPr lang="en-US" altLang="zh-CN" sz="2400">
                <a:effectLst>
                  <a:outerShdw blurRad="38100" dist="38100" dir="2700000" algn="tl">
                    <a:srgbClr val="000000"/>
                  </a:outerShdw>
                </a:effectLst>
                <a:latin typeface="Times New Roman" panose="02020603050405020304" pitchFamily="18" charset="0"/>
                <a:sym typeface="Wingdings 2" panose="05020102010507070707" pitchFamily="18" charset="2"/>
              </a:rPr>
              <a:t>   </a:t>
            </a:r>
            <a:r>
              <a:rPr lang="zh-CN" altLang="en-US" sz="2400">
                <a:effectLst>
                  <a:outerShdw blurRad="38100" dist="38100" dir="2700000" algn="tl">
                    <a:srgbClr val="000000"/>
                  </a:outerShdw>
                </a:effectLst>
                <a:latin typeface="Times New Roman" panose="02020603050405020304" pitchFamily="18" charset="0"/>
                <a:sym typeface="Wingdings 2" panose="05020102010507070707" pitchFamily="18" charset="2"/>
              </a:rPr>
              <a:t>相对数关系</a:t>
            </a:r>
          </a:p>
        </p:txBody>
      </p:sp>
      <p:graphicFrame>
        <p:nvGraphicFramePr>
          <p:cNvPr id="970762" name="Object 10"/>
          <p:cNvGraphicFramePr>
            <a:graphicFrameLocks noChangeAspect="1"/>
          </p:cNvGraphicFramePr>
          <p:nvPr/>
        </p:nvGraphicFramePr>
        <p:xfrm>
          <a:off x="1547813" y="2781300"/>
          <a:ext cx="3535362" cy="974725"/>
        </p:xfrm>
        <a:graphic>
          <a:graphicData uri="http://schemas.openxmlformats.org/presentationml/2006/ole">
            <mc:AlternateContent xmlns:mc="http://schemas.openxmlformats.org/markup-compatibility/2006">
              <mc:Choice xmlns:v="urn:schemas-microsoft-com:vml" Requires="v">
                <p:oleObj spid="_x0000_s970766" r:id="rId4" imgW="1765300" imgH="482600" progId="Equation.DSMT4">
                  <p:embed/>
                </p:oleObj>
              </mc:Choice>
              <mc:Fallback>
                <p:oleObj r:id="rId4" imgW="1765300" imgH="482600" progId="Equation.DSMT4">
                  <p:embed/>
                  <p:pic>
                    <p:nvPicPr>
                      <p:cNvPr id="0" name="Object 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7813" y="2781300"/>
                        <a:ext cx="3535362" cy="974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970764" name="Object 12"/>
          <p:cNvGraphicFramePr>
            <a:graphicFrameLocks noChangeAspect="1"/>
          </p:cNvGraphicFramePr>
          <p:nvPr/>
        </p:nvGraphicFramePr>
        <p:xfrm>
          <a:off x="1547813" y="4868863"/>
          <a:ext cx="7272337" cy="515937"/>
        </p:xfrm>
        <a:graphic>
          <a:graphicData uri="http://schemas.openxmlformats.org/presentationml/2006/ole">
            <mc:AlternateContent xmlns:mc="http://schemas.openxmlformats.org/markup-compatibility/2006">
              <mc:Choice xmlns:v="urn:schemas-microsoft-com:vml" Requires="v">
                <p:oleObj spid="_x0000_s970767" r:id="rId6" imgW="3632200" imgH="254000" progId="Equation.DSMT4">
                  <p:embed/>
                </p:oleObj>
              </mc:Choice>
              <mc:Fallback>
                <p:oleObj r:id="rId6" imgW="3632200" imgH="254000" progId="Equation.DSMT4">
                  <p:embed/>
                  <p:pic>
                    <p:nvPicPr>
                      <p:cNvPr id="0" name="Object 1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47813" y="4868863"/>
                        <a:ext cx="7272337" cy="5159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985090"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平均数变动因素分解</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946" name="Rectangle 2"/>
          <p:cNvSpPr>
            <a:spLocks noGrp="1" noChangeArrowheads="1"/>
          </p:cNvSpPr>
          <p:nvPr>
            <p:ph type="title"/>
          </p:nvPr>
        </p:nvSpPr>
        <p:spPr>
          <a:xfrm>
            <a:off x="1828800" y="228600"/>
            <a:ext cx="7010400" cy="1143000"/>
          </a:xfrm>
          <a:ln/>
        </p:spPr>
        <p:txBody>
          <a:bodyPr/>
          <a:lstStyle/>
          <a:p>
            <a:r>
              <a:rPr lang="zh-CN" altLang="en-US" sz="4000">
                <a:solidFill>
                  <a:schemeClr val="tx1"/>
                </a:solidFill>
              </a:rPr>
              <a:t>平均数变动因素分解</a:t>
            </a:r>
          </a:p>
        </p:txBody>
      </p:sp>
      <p:sp>
        <p:nvSpPr>
          <p:cNvPr id="978947" name="Text Box 3"/>
          <p:cNvSpPr txBox="1">
            <a:spLocks noChangeArrowheads="1"/>
          </p:cNvSpPr>
          <p:nvPr/>
        </p:nvSpPr>
        <p:spPr bwMode="auto">
          <a:xfrm>
            <a:off x="755650" y="1752600"/>
            <a:ext cx="6985000" cy="423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spcBef>
                <a:spcPct val="50000"/>
              </a:spcBef>
              <a:buFontTx/>
              <a:buAutoNum type="arabicPeriod"/>
            </a:pPr>
            <a:r>
              <a:rPr lang="zh-CN" altLang="en-US" sz="3200">
                <a:effectLst>
                  <a:outerShdw blurRad="38100" dist="38100" dir="2700000" algn="tl">
                    <a:srgbClr val="000000"/>
                  </a:outerShdw>
                </a:effectLst>
                <a:latin typeface="Arial" panose="020B0604020202020204" pitchFamily="34" charset="0"/>
              </a:rPr>
              <a:t>总平均水平指数</a:t>
            </a:r>
          </a:p>
          <a:p>
            <a:pPr algn="just">
              <a:spcBef>
                <a:spcPct val="50000"/>
              </a:spcBef>
              <a:buFontTx/>
              <a:buAutoNum type="arabicPeriod"/>
            </a:pPr>
            <a:endParaRPr lang="zh-CN" altLang="en-US" sz="3200">
              <a:effectLst>
                <a:outerShdw blurRad="38100" dist="38100" dir="2700000" algn="tl">
                  <a:srgbClr val="000000"/>
                </a:outerShdw>
              </a:effectLst>
              <a:latin typeface="Arial" panose="020B0604020202020204" pitchFamily="34" charset="0"/>
            </a:endParaRPr>
          </a:p>
          <a:p>
            <a:pPr algn="just">
              <a:spcBef>
                <a:spcPct val="50000"/>
              </a:spcBef>
              <a:buFontTx/>
              <a:buAutoNum type="arabicPeriod"/>
            </a:pPr>
            <a:r>
              <a:rPr lang="zh-CN" altLang="en-US" sz="3200">
                <a:latin typeface="Arial" panose="020B0604020202020204" pitchFamily="34" charset="0"/>
              </a:rPr>
              <a:t>组水平变动指数</a:t>
            </a:r>
          </a:p>
          <a:p>
            <a:pPr algn="just">
              <a:spcBef>
                <a:spcPct val="50000"/>
              </a:spcBef>
              <a:buFontTx/>
              <a:buAutoNum type="arabicPeriod"/>
            </a:pPr>
            <a:endParaRPr lang="zh-CN" altLang="en-US" sz="3200">
              <a:latin typeface="Arial" panose="020B0604020202020204" pitchFamily="34" charset="0"/>
            </a:endParaRPr>
          </a:p>
          <a:p>
            <a:pPr algn="just">
              <a:spcBef>
                <a:spcPct val="50000"/>
              </a:spcBef>
              <a:buFontTx/>
              <a:buAutoNum type="arabicPeriod"/>
            </a:pPr>
            <a:r>
              <a:rPr lang="zh-CN" altLang="en-US" sz="3200">
                <a:latin typeface="Arial" panose="020B0604020202020204" pitchFamily="34" charset="0"/>
              </a:rPr>
              <a:t>结构变动指数 </a:t>
            </a:r>
          </a:p>
          <a:p>
            <a:pPr algn="just">
              <a:spcBef>
                <a:spcPct val="50000"/>
              </a:spcBef>
              <a:buFontTx/>
              <a:buAutoNum type="arabicPeriod"/>
            </a:pPr>
            <a:endParaRPr lang="en-US" altLang="zh-CN" sz="3200">
              <a:latin typeface="Arial" panose="020B0604020202020204" pitchFamily="34" charset="0"/>
            </a:endParaRPr>
          </a:p>
        </p:txBody>
      </p:sp>
      <p:sp>
        <p:nvSpPr>
          <p:cNvPr id="978955" name="Rectangle 11"/>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78954" name="Object 10"/>
          <p:cNvGraphicFramePr>
            <a:graphicFrameLocks noChangeAspect="1"/>
          </p:cNvGraphicFramePr>
          <p:nvPr/>
        </p:nvGraphicFramePr>
        <p:xfrm>
          <a:off x="1547813" y="2349500"/>
          <a:ext cx="3030537" cy="868363"/>
        </p:xfrm>
        <a:graphic>
          <a:graphicData uri="http://schemas.openxmlformats.org/presentationml/2006/ole">
            <mc:AlternateContent xmlns:mc="http://schemas.openxmlformats.org/markup-compatibility/2006">
              <mc:Choice xmlns:v="urn:schemas-microsoft-com:vml" Requires="v">
                <p:oleObj spid="_x0000_s978960" r:id="rId4" imgW="1548728" imgH="482391" progId="Unknown">
                  <p:embed/>
                </p:oleObj>
              </mc:Choice>
              <mc:Fallback>
                <p:oleObj r:id="rId4" imgW="1548728" imgH="482391" progId="Unknown">
                  <p:embed/>
                  <p:pic>
                    <p:nvPicPr>
                      <p:cNvPr id="0" name="Object 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7813" y="2349500"/>
                        <a:ext cx="3030537" cy="8683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78957" name="Rectangle 13"/>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78956" name="Object 12"/>
          <p:cNvGraphicFramePr>
            <a:graphicFrameLocks noChangeAspect="1"/>
          </p:cNvGraphicFramePr>
          <p:nvPr/>
        </p:nvGraphicFramePr>
        <p:xfrm>
          <a:off x="1547813" y="3789363"/>
          <a:ext cx="2879725" cy="868362"/>
        </p:xfrm>
        <a:graphic>
          <a:graphicData uri="http://schemas.openxmlformats.org/presentationml/2006/ole">
            <mc:AlternateContent xmlns:mc="http://schemas.openxmlformats.org/markup-compatibility/2006">
              <mc:Choice xmlns:v="urn:schemas-microsoft-com:vml" Requires="v">
                <p:oleObj spid="_x0000_s978961" r:id="rId6" imgW="1473200" imgH="482600" progId="Unknown">
                  <p:embed/>
                </p:oleObj>
              </mc:Choice>
              <mc:Fallback>
                <p:oleObj r:id="rId6" imgW="1473200" imgH="482600" progId="Unknown">
                  <p:embed/>
                  <p:pic>
                    <p:nvPicPr>
                      <p:cNvPr id="0" name="Object 1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47813" y="3789363"/>
                        <a:ext cx="2879725" cy="8683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78959" name="Rectangle 15"/>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graphicFrame>
        <p:nvGraphicFramePr>
          <p:cNvPr id="978958" name="Object 14"/>
          <p:cNvGraphicFramePr>
            <a:graphicFrameLocks noChangeAspect="1"/>
          </p:cNvGraphicFramePr>
          <p:nvPr/>
        </p:nvGraphicFramePr>
        <p:xfrm>
          <a:off x="1547813" y="5300663"/>
          <a:ext cx="2970212" cy="868362"/>
        </p:xfrm>
        <a:graphic>
          <a:graphicData uri="http://schemas.openxmlformats.org/presentationml/2006/ole">
            <mc:AlternateContent xmlns:mc="http://schemas.openxmlformats.org/markup-compatibility/2006">
              <mc:Choice xmlns:v="urn:schemas-microsoft-com:vml" Requires="v">
                <p:oleObj spid="_x0000_s978962" r:id="rId8" imgW="1524000" imgH="482600" progId="Unknown">
                  <p:embed/>
                </p:oleObj>
              </mc:Choice>
              <mc:Fallback>
                <p:oleObj r:id="rId8" imgW="1524000" imgH="482600" progId="Unknown">
                  <p:embed/>
                  <p:pic>
                    <p:nvPicPr>
                      <p:cNvPr id="0" name="Object 1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47813" y="5300663"/>
                        <a:ext cx="2970212" cy="8683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wipe dir="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38" name="Rectangle 2"/>
          <p:cNvSpPr>
            <a:spLocks noGrp="1" noChangeArrowheads="1"/>
          </p:cNvSpPr>
          <p:nvPr>
            <p:ph type="title"/>
          </p:nvPr>
        </p:nvSpPr>
        <p:spPr>
          <a:xfrm>
            <a:off x="1828800" y="228600"/>
            <a:ext cx="7010400" cy="1143000"/>
          </a:xfrm>
          <a:ln/>
        </p:spPr>
        <p:txBody>
          <a:bodyPr/>
          <a:lstStyle/>
          <a:p>
            <a:r>
              <a:rPr lang="zh-CN" altLang="en-US" sz="4000">
                <a:solidFill>
                  <a:schemeClr val="tx1"/>
                </a:solidFill>
              </a:rPr>
              <a:t>平均数变动因素分解</a:t>
            </a:r>
          </a:p>
        </p:txBody>
      </p:sp>
      <p:sp>
        <p:nvSpPr>
          <p:cNvPr id="987139" name="Text Box 3"/>
          <p:cNvSpPr txBox="1">
            <a:spLocks noChangeArrowheads="1"/>
          </p:cNvSpPr>
          <p:nvPr/>
        </p:nvSpPr>
        <p:spPr bwMode="auto">
          <a:xfrm>
            <a:off x="381000" y="1752600"/>
            <a:ext cx="8382000" cy="2043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marL="457200" indent="-457200">
              <a:defRPr kumimoji="1" sz="2400">
                <a:solidFill>
                  <a:schemeClr val="tx1"/>
                </a:solidFill>
                <a:latin typeface="Times New Roman" panose="02020603050405020304" pitchFamily="18" charset="0"/>
                <a:ea typeface="宋体" panose="02010600030101010101" pitchFamily="2" charset="-122"/>
              </a:defRPr>
            </a:lvl1pPr>
            <a:lvl2pPr marL="914400" indent="-457200">
              <a:defRPr kumimoji="1" sz="2400">
                <a:solidFill>
                  <a:schemeClr val="tx1"/>
                </a:solidFill>
                <a:latin typeface="Times New Roman" panose="02020603050405020304" pitchFamily="18" charset="0"/>
                <a:ea typeface="宋体" panose="02010600030101010101" pitchFamily="2" charset="-122"/>
              </a:defRPr>
            </a:lvl2pPr>
            <a:lvl3pPr marL="1371600" indent="-457200">
              <a:defRPr kumimoji="1" sz="2400">
                <a:solidFill>
                  <a:schemeClr val="tx1"/>
                </a:solidFill>
                <a:latin typeface="Times New Roman" panose="02020603050405020304" pitchFamily="18" charset="0"/>
                <a:ea typeface="宋体" panose="02010600030101010101" pitchFamily="2" charset="-122"/>
              </a:defRPr>
            </a:lvl3pPr>
            <a:lvl4pPr marL="1828800" indent="-457200">
              <a:defRPr kumimoji="1" sz="2400">
                <a:solidFill>
                  <a:schemeClr val="tx1"/>
                </a:solidFill>
                <a:latin typeface="Times New Roman" panose="02020603050405020304" pitchFamily="18" charset="0"/>
                <a:ea typeface="宋体" panose="02010600030101010101" pitchFamily="2" charset="-122"/>
              </a:defRPr>
            </a:lvl4pPr>
            <a:lvl5pPr marL="2286000" indent="-457200">
              <a:defRPr kumimoji="1" sz="2400">
                <a:solidFill>
                  <a:schemeClr val="tx1"/>
                </a:solidFill>
                <a:latin typeface="Times New Roman" panose="02020603050405020304" pitchFamily="18" charset="0"/>
                <a:ea typeface="宋体" panose="02010600030101010101" pitchFamily="2" charset="-122"/>
              </a:defRPr>
            </a:lvl5pPr>
            <a:lvl6pPr marL="27432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32004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6576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4114800" indent="-457200" fontAlgn="base">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just">
              <a:spcBef>
                <a:spcPct val="50000"/>
              </a:spcBef>
            </a:pPr>
            <a:r>
              <a:rPr lang="zh-CN" altLang="en-US" sz="3200">
                <a:effectLst>
                  <a:outerShdw blurRad="38100" dist="38100" dir="2700000" algn="tl">
                    <a:srgbClr val="000000"/>
                  </a:outerShdw>
                </a:effectLst>
                <a:latin typeface="Arial" panose="020B0604020202020204" pitchFamily="34" charset="0"/>
              </a:rPr>
              <a:t>指数体系</a:t>
            </a:r>
            <a:r>
              <a:rPr lang="zh-CN" altLang="en-US" sz="3200">
                <a:latin typeface="Arial" panose="020B0604020202020204" pitchFamily="34" charset="0"/>
              </a:rPr>
              <a:t> </a:t>
            </a:r>
            <a:endParaRPr lang="zh-CN" altLang="en-US" sz="3200">
              <a:effectLst>
                <a:outerShdw blurRad="38100" dist="38100" dir="2700000" algn="tl">
                  <a:srgbClr val="000000"/>
                </a:outerShdw>
              </a:effectLst>
              <a:latin typeface="Arial" panose="020B0604020202020204" pitchFamily="34" charset="0"/>
            </a:endParaRPr>
          </a:p>
          <a:p>
            <a:pPr algn="just">
              <a:spcBef>
                <a:spcPct val="50000"/>
              </a:spcBef>
              <a:buFontTx/>
              <a:buChar char="•"/>
            </a:pPr>
            <a:endParaRPr lang="zh-CN" altLang="en-US" sz="3200">
              <a:latin typeface="Arial" panose="020B0604020202020204" pitchFamily="34" charset="0"/>
            </a:endParaRPr>
          </a:p>
          <a:p>
            <a:pPr algn="just">
              <a:spcBef>
                <a:spcPct val="50000"/>
              </a:spcBef>
              <a:buFontTx/>
              <a:buChar char="•"/>
            </a:pPr>
            <a:endParaRPr lang="en-US" altLang="zh-CN" sz="3200">
              <a:latin typeface="Arial" panose="020B0604020202020204" pitchFamily="34" charset="0"/>
            </a:endParaRPr>
          </a:p>
        </p:txBody>
      </p:sp>
      <p:sp>
        <p:nvSpPr>
          <p:cNvPr id="987140" name="Rectangle 4"/>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987142" name="Rectangle 6"/>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987144" name="Rectangle 8"/>
          <p:cNvSpPr>
            <a:spLocks noChangeArrowheads="1"/>
          </p:cNvSpPr>
          <p:nvPr/>
        </p:nvSpPr>
        <p:spPr bwMode="auto">
          <a:xfrm>
            <a:off x="0" y="31861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987149" name="Rectangle 13"/>
          <p:cNvSpPr>
            <a:spLocks noChangeArrowheads="1"/>
          </p:cNvSpPr>
          <p:nvPr/>
        </p:nvSpPr>
        <p:spPr bwMode="auto">
          <a:xfrm>
            <a:off x="0" y="241141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987152" name="Rectangle 16"/>
          <p:cNvSpPr>
            <a:spLocks noChangeArrowheads="1"/>
          </p:cNvSpPr>
          <p:nvPr/>
        </p:nvSpPr>
        <p:spPr bwMode="auto">
          <a:xfrm>
            <a:off x="0" y="4186238"/>
            <a:ext cx="250825" cy="26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rgbClr val="A6A19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pPr eaLnBrk="1" hangingPunct="1"/>
            <a:r>
              <a:rPr lang="en-US" altLang="zh-CN" sz="1000">
                <a:latin typeface="Times New Roman" panose="02020603050405020304" pitchFamily="18" charset="0"/>
                <a:cs typeface="Times New Roman" panose="02020603050405020304" pitchFamily="18" charset="0"/>
              </a:rPr>
              <a:t> </a:t>
            </a:r>
            <a:r>
              <a:rPr lang="en-US" altLang="zh-CN" sz="1100"/>
              <a:t> </a:t>
            </a:r>
            <a:endParaRPr lang="en-US" altLang="zh-CN" sz="2400">
              <a:latin typeface="Times New Roman" panose="02020603050405020304" pitchFamily="18" charset="0"/>
            </a:endParaRPr>
          </a:p>
        </p:txBody>
      </p:sp>
      <p:pic>
        <p:nvPicPr>
          <p:cNvPr id="987153"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550" y="2492375"/>
            <a:ext cx="6121400" cy="1084263"/>
          </a:xfrm>
          <a:prstGeom prst="rect">
            <a:avLst/>
          </a:prstGeom>
          <a:noFill/>
          <a:extLst>
            <a:ext uri="{909E8E84-426E-40DD-AFC4-6F175D3DCCD1}">
              <a14:hiddenFill xmlns:a14="http://schemas.microsoft.com/office/drawing/2010/main">
                <a:solidFill>
                  <a:srgbClr val="FFFFFF"/>
                </a:solidFill>
              </a14:hiddenFill>
            </a:ext>
          </a:extLst>
        </p:spPr>
      </p:pic>
      <p:pic>
        <p:nvPicPr>
          <p:cNvPr id="987154"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550" y="3933825"/>
            <a:ext cx="7667625" cy="15144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6" name="Text Box 2"/>
          <p:cNvSpPr txBox="1">
            <a:spLocks noChangeArrowheads="1"/>
          </p:cNvSpPr>
          <p:nvPr/>
        </p:nvSpPr>
        <p:spPr bwMode="auto">
          <a:xfrm>
            <a:off x="609600" y="1676400"/>
            <a:ext cx="8153400" cy="1200150"/>
          </a:xfrm>
          <a:prstGeom prst="rect">
            <a:avLst/>
          </a:prstGeom>
          <a:noFill/>
          <a:ln w="12700">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chemeClr val="bg2"/>
                  </a:outerShdw>
                </a:effectLst>
              </a14:hiddenEffects>
            </a:ext>
          </a:extLst>
        </p:spPr>
        <p:txBody>
          <a:bodyPr lIns="90000" tIns="46800" rIns="90000" bIns="46800">
            <a:spAutoFit/>
          </a:bodyPr>
          <a:lstStyle/>
          <a:p>
            <a:pPr algn="just">
              <a:spcBef>
                <a:spcPct val="50000"/>
              </a:spcBef>
            </a:pPr>
            <a:r>
              <a:rPr lang="en-US" altLang="zh-CN" sz="2400" b="1">
                <a:solidFill>
                  <a:srgbClr val="FFFF9B"/>
                </a:solidFill>
                <a:effectLst>
                  <a:outerShdw blurRad="38100" dist="38100" dir="2700000" algn="tl">
                    <a:srgbClr val="000000"/>
                  </a:outerShdw>
                </a:effectLst>
              </a:rPr>
              <a:t>【</a:t>
            </a:r>
            <a:r>
              <a:rPr lang="zh-CN" altLang="en-US" sz="2400" b="1">
                <a:solidFill>
                  <a:srgbClr val="FFFF9B"/>
                </a:solidFill>
                <a:effectLst>
                  <a:outerShdw blurRad="38100" dist="38100" dir="2700000" algn="tl">
                    <a:srgbClr val="000000"/>
                  </a:outerShdw>
                </a:effectLst>
              </a:rPr>
              <a:t>例</a:t>
            </a:r>
            <a:r>
              <a:rPr lang="en-US" altLang="zh-CN" sz="2400" b="1">
                <a:solidFill>
                  <a:srgbClr val="FFFF9B"/>
                </a:solidFill>
                <a:effectLst>
                  <a:outerShdw blurRad="38100" dist="38100" dir="2700000" algn="tl">
                    <a:srgbClr val="000000"/>
                  </a:outerShdw>
                </a:effectLst>
              </a:rPr>
              <a:t>】</a:t>
            </a:r>
            <a:r>
              <a:rPr lang="zh-CN" altLang="en-US" sz="2400">
                <a:effectLst>
                  <a:outerShdw blurRad="38100" dist="38100" dir="2700000" algn="tl">
                    <a:srgbClr val="000000"/>
                  </a:outerShdw>
                </a:effectLst>
              </a:rPr>
              <a:t>某机械厂所属两个分厂的某机器产品成本资料如表</a:t>
            </a:r>
            <a:r>
              <a:rPr lang="en-US" altLang="zh-CN" sz="2400">
                <a:effectLst>
                  <a:outerShdw blurRad="38100" dist="38100" dir="2700000" algn="tl">
                    <a:srgbClr val="000000"/>
                  </a:outerShdw>
                </a:effectLst>
              </a:rPr>
              <a:t>14.4</a:t>
            </a:r>
            <a:r>
              <a:rPr lang="zh-CN" altLang="en-US" sz="2400">
                <a:effectLst>
                  <a:outerShdw blurRad="38100" dist="38100" dir="2700000" algn="tl">
                    <a:srgbClr val="000000"/>
                  </a:outerShdw>
                </a:effectLst>
              </a:rPr>
              <a:t>所示，试分析该厂某产品总平均单位成本的变动受各分厂成本水平变动以及全厂产量结构变动的影响情况 </a:t>
            </a:r>
          </a:p>
        </p:txBody>
      </p:sp>
      <p:sp>
        <p:nvSpPr>
          <p:cNvPr id="989187" name="Rectangle 3"/>
          <p:cNvSpPr>
            <a:spLocks noGrp="1" noChangeArrowheads="1"/>
          </p:cNvSpPr>
          <p:nvPr>
            <p:ph type="title"/>
          </p:nvPr>
        </p:nvSpPr>
        <p:spPr>
          <a:xfrm>
            <a:off x="1828800" y="228600"/>
            <a:ext cx="7010400" cy="1143000"/>
          </a:xfrm>
          <a:ln/>
        </p:spPr>
        <p:txBody>
          <a:bodyPr/>
          <a:lstStyle/>
          <a:p>
            <a:r>
              <a:rPr lang="zh-CN" altLang="en-US" sz="4000">
                <a:solidFill>
                  <a:schemeClr val="tx1"/>
                </a:solidFill>
              </a:rPr>
              <a:t>平均数变动因素分解</a:t>
            </a:r>
            <a:br>
              <a:rPr lang="zh-CN" altLang="en-US" sz="4000">
                <a:solidFill>
                  <a:schemeClr val="tx1"/>
                </a:solidFill>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例题分析</a:t>
            </a:r>
            <a:r>
              <a:rPr lang="en-US" altLang="zh-CN" sz="3600">
                <a:solidFill>
                  <a:schemeClr val="hlink"/>
                </a:solidFill>
                <a:latin typeface="Arial" panose="020B0604020202020204" pitchFamily="34" charset="0"/>
              </a:rPr>
              <a:t>)</a:t>
            </a:r>
            <a:r>
              <a:rPr lang="en-US" altLang="zh-CN" sz="3600">
                <a:solidFill>
                  <a:schemeClr val="hlink"/>
                </a:solidFill>
                <a:latin typeface="Times New Roman" panose="02020603050405020304" pitchFamily="18" charset="0"/>
              </a:rPr>
              <a:t> </a:t>
            </a:r>
          </a:p>
        </p:txBody>
      </p:sp>
      <p:pic>
        <p:nvPicPr>
          <p:cNvPr id="98918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188" y="2852738"/>
            <a:ext cx="8137525" cy="37449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5" name="Rectangle 3"/>
          <p:cNvSpPr>
            <a:spLocks noGrp="1" noChangeArrowheads="1"/>
          </p:cNvSpPr>
          <p:nvPr>
            <p:ph type="title"/>
          </p:nvPr>
        </p:nvSpPr>
        <p:spPr>
          <a:xfrm>
            <a:off x="1828800" y="228600"/>
            <a:ext cx="7010400" cy="1143000"/>
          </a:xfrm>
          <a:ln/>
        </p:spPr>
        <p:txBody>
          <a:bodyPr/>
          <a:lstStyle/>
          <a:p>
            <a:r>
              <a:rPr lang="zh-CN" altLang="en-US">
                <a:solidFill>
                  <a:schemeClr val="tx1"/>
                </a:solidFill>
              </a:rPr>
              <a:t>平均数变动因素分解</a:t>
            </a:r>
            <a:br>
              <a:rPr lang="zh-CN" altLang="en-US">
                <a:solidFill>
                  <a:schemeClr val="tx1"/>
                </a:solidFill>
              </a:rPr>
            </a:br>
            <a:r>
              <a:rPr lang="en-US" altLang="zh-CN" sz="4000">
                <a:solidFill>
                  <a:schemeClr val="hlink"/>
                </a:solidFill>
                <a:latin typeface="Arial" panose="020B0604020202020204" pitchFamily="34" charset="0"/>
              </a:rPr>
              <a:t>(</a:t>
            </a:r>
            <a:r>
              <a:rPr lang="zh-CN" altLang="en-US" sz="4000">
                <a:solidFill>
                  <a:schemeClr val="hlink"/>
                </a:solidFill>
                <a:latin typeface="Arial" panose="020B0604020202020204" pitchFamily="34" charset="0"/>
              </a:rPr>
              <a:t>例题分析</a:t>
            </a:r>
            <a:r>
              <a:rPr lang="en-US" altLang="zh-CN" sz="4000">
                <a:solidFill>
                  <a:schemeClr val="hlink"/>
                </a:solidFill>
                <a:latin typeface="Arial" panose="020B0604020202020204" pitchFamily="34" charset="0"/>
              </a:rPr>
              <a:t>)</a:t>
            </a:r>
            <a:r>
              <a:rPr lang="en-US" altLang="zh-CN" sz="4000">
                <a:solidFill>
                  <a:schemeClr val="hlink"/>
                </a:solidFill>
                <a:latin typeface="Times New Roman" panose="02020603050405020304" pitchFamily="18" charset="0"/>
              </a:rPr>
              <a:t> </a:t>
            </a:r>
          </a:p>
        </p:txBody>
      </p:sp>
      <p:pic>
        <p:nvPicPr>
          <p:cNvPr id="99123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13" y="1628775"/>
            <a:ext cx="8135937" cy="4679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905000" y="228600"/>
            <a:ext cx="6781800" cy="1219200"/>
          </a:xfrm>
          <a:noFill/>
          <a:ln/>
        </p:spPr>
        <p:txBody>
          <a:bodyPr/>
          <a:lstStyle/>
          <a:p>
            <a:r>
              <a:rPr lang="zh-CN" altLang="en-US" sz="4000">
                <a:solidFill>
                  <a:schemeClr val="tx1"/>
                </a:solidFill>
              </a:rPr>
              <a:t>学习目标</a:t>
            </a:r>
            <a:endParaRPr lang="zh-CN" altLang="en-US">
              <a:solidFill>
                <a:schemeClr val="tx1"/>
              </a:solidFill>
            </a:endParaRPr>
          </a:p>
        </p:txBody>
      </p:sp>
      <p:sp>
        <p:nvSpPr>
          <p:cNvPr id="6147" name="Rectangle 3"/>
          <p:cNvSpPr>
            <a:spLocks noGrp="1" noChangeArrowheads="1"/>
          </p:cNvSpPr>
          <p:nvPr>
            <p:ph type="body" idx="1"/>
          </p:nvPr>
        </p:nvSpPr>
        <p:spPr>
          <a:xfrm>
            <a:off x="762000" y="1844675"/>
            <a:ext cx="8001000" cy="4327525"/>
          </a:xfrm>
          <a:noFill/>
          <a:ln/>
        </p:spPr>
        <p:txBody>
          <a:bodyPr/>
          <a:lstStyle/>
          <a:p>
            <a:pPr marL="609600" indent="-609600"/>
            <a:r>
              <a:rPr lang="en-US" altLang="zh-CN" b="1">
                <a:solidFill>
                  <a:schemeClr val="tx1"/>
                </a:solidFill>
              </a:rPr>
              <a:t>1.	</a:t>
            </a:r>
            <a:r>
              <a:rPr lang="zh-CN" altLang="en-US" b="1">
                <a:solidFill>
                  <a:schemeClr val="tx1"/>
                </a:solidFill>
              </a:rPr>
              <a:t>理解指数的基本问题</a:t>
            </a:r>
          </a:p>
          <a:p>
            <a:pPr marL="609600" indent="-609600">
              <a:spcBef>
                <a:spcPct val="24000"/>
              </a:spcBef>
              <a:buFontTx/>
              <a:buAutoNum type="arabicPeriod" startAt="2"/>
            </a:pPr>
            <a:r>
              <a:rPr lang="zh-CN" altLang="en-US" b="1">
                <a:solidFill>
                  <a:schemeClr val="tx1"/>
                </a:solidFill>
              </a:rPr>
              <a:t>掌握总指数的编制方法</a:t>
            </a:r>
          </a:p>
          <a:p>
            <a:pPr marL="609600" indent="-609600">
              <a:spcBef>
                <a:spcPct val="24000"/>
              </a:spcBef>
              <a:buFontTx/>
              <a:buAutoNum type="arabicPeriod" startAt="2"/>
            </a:pPr>
            <a:r>
              <a:rPr lang="zh-CN" altLang="en-US" b="1">
                <a:solidFill>
                  <a:schemeClr val="tx1"/>
                </a:solidFill>
              </a:rPr>
              <a:t>了解实际中常用的几种价格指数</a:t>
            </a:r>
          </a:p>
          <a:p>
            <a:pPr marL="609600" indent="-609600">
              <a:spcBef>
                <a:spcPct val="24000"/>
              </a:spcBef>
              <a:buFontTx/>
              <a:buAutoNum type="arabicPeriod" startAt="4"/>
            </a:pPr>
            <a:r>
              <a:rPr lang="zh-CN" altLang="en-US" b="1">
                <a:solidFill>
                  <a:schemeClr val="tx1"/>
                </a:solidFill>
              </a:rPr>
              <a:t>了解多指标综合评价指数及其应用</a:t>
            </a:r>
          </a:p>
        </p:txBody>
      </p:sp>
    </p:spTree>
  </p:cSld>
  <p:clrMapOvr>
    <a:masterClrMapping/>
  </p:clrMapOvr>
  <p:transition>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Rectangle 2"/>
          <p:cNvSpPr>
            <a:spLocks noGrp="1" noChangeArrowheads="1"/>
          </p:cNvSpPr>
          <p:nvPr>
            <p:ph type="title"/>
          </p:nvPr>
        </p:nvSpPr>
        <p:spPr>
          <a:xfrm>
            <a:off x="1828800" y="228600"/>
            <a:ext cx="7010400" cy="1143000"/>
          </a:xfrm>
          <a:ln/>
        </p:spPr>
        <p:txBody>
          <a:bodyPr/>
          <a:lstStyle/>
          <a:p>
            <a:r>
              <a:rPr lang="zh-CN" altLang="en-US">
                <a:solidFill>
                  <a:schemeClr val="tx1"/>
                </a:solidFill>
              </a:rPr>
              <a:t>平均数变动因素分解</a:t>
            </a:r>
            <a:br>
              <a:rPr lang="zh-CN" altLang="en-US">
                <a:solidFill>
                  <a:schemeClr val="tx1"/>
                </a:solidFill>
              </a:rPr>
            </a:br>
            <a:r>
              <a:rPr lang="en-US" altLang="zh-CN" sz="4000">
                <a:solidFill>
                  <a:schemeClr val="hlink"/>
                </a:solidFill>
                <a:latin typeface="Arial" panose="020B0604020202020204" pitchFamily="34" charset="0"/>
              </a:rPr>
              <a:t>(</a:t>
            </a:r>
            <a:r>
              <a:rPr lang="zh-CN" altLang="en-US" sz="4000">
                <a:solidFill>
                  <a:schemeClr val="hlink"/>
                </a:solidFill>
                <a:latin typeface="Arial" panose="020B0604020202020204" pitchFamily="34" charset="0"/>
              </a:rPr>
              <a:t>例题分析</a:t>
            </a:r>
            <a:r>
              <a:rPr lang="en-US" altLang="zh-CN" sz="4000">
                <a:solidFill>
                  <a:schemeClr val="hlink"/>
                </a:solidFill>
                <a:latin typeface="Arial" panose="020B0604020202020204" pitchFamily="34" charset="0"/>
              </a:rPr>
              <a:t>)</a:t>
            </a:r>
            <a:r>
              <a:rPr lang="en-US" altLang="zh-CN" sz="4000">
                <a:solidFill>
                  <a:schemeClr val="hlink"/>
                </a:solidFill>
                <a:latin typeface="Times New Roman" panose="02020603050405020304" pitchFamily="18" charset="0"/>
              </a:rPr>
              <a:t> </a:t>
            </a:r>
          </a:p>
        </p:txBody>
      </p:sp>
      <p:pic>
        <p:nvPicPr>
          <p:cNvPr id="99328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113" y="1700213"/>
            <a:ext cx="7559675" cy="46815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6754" name="Rectangle 2"/>
          <p:cNvSpPr>
            <a:spLocks noChangeArrowheads="1"/>
          </p:cNvSpPr>
          <p:nvPr/>
        </p:nvSpPr>
        <p:spPr bwMode="auto">
          <a:xfrm>
            <a:off x="1981200" y="304800"/>
            <a:ext cx="67818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nchorCtr="1"/>
          <a:lstStyle>
            <a:lvl1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1pPr>
            <a:lvl2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2pPr>
            <a:lvl3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3pPr>
            <a:lvl4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4pPr>
            <a:lvl5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5pPr>
            <a:lvl6pPr marL="4572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6pPr>
            <a:lvl7pPr marL="9144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7pPr>
            <a:lvl8pPr marL="13716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8pPr>
            <a:lvl9pPr marL="18288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9pPr>
          </a:lstStyle>
          <a:p>
            <a:r>
              <a:rPr lang="en-US" altLang="zh-CN" sz="3800">
                <a:solidFill>
                  <a:schemeClr val="tx1"/>
                </a:solidFill>
                <a:latin typeface="Arial" panose="020B0604020202020204" pitchFamily="34" charset="0"/>
                <a:cs typeface="Arial" panose="020B0604020202020204" pitchFamily="34" charset="0"/>
              </a:rPr>
              <a:t>14.4</a:t>
            </a:r>
            <a:r>
              <a:rPr lang="en-US" altLang="zh-CN" sz="3800">
                <a:solidFill>
                  <a:schemeClr val="tx1"/>
                </a:solidFill>
                <a:latin typeface="Arial" panose="020B0604020202020204" pitchFamily="34" charset="0"/>
              </a:rPr>
              <a:t>   </a:t>
            </a:r>
            <a:r>
              <a:rPr lang="zh-CN" altLang="en-US" sz="3800">
                <a:solidFill>
                  <a:schemeClr val="tx1"/>
                </a:solidFill>
                <a:latin typeface="Arial" panose="020B0604020202020204" pitchFamily="34" charset="0"/>
              </a:rPr>
              <a:t>几种典型的指数</a:t>
            </a:r>
            <a:endParaRPr lang="zh-CN" altLang="en-US">
              <a:solidFill>
                <a:schemeClr val="tx1"/>
              </a:solidFill>
              <a:latin typeface="Arial" panose="020B0604020202020204" pitchFamily="34" charset="0"/>
            </a:endParaRPr>
          </a:p>
        </p:txBody>
      </p:sp>
      <p:sp>
        <p:nvSpPr>
          <p:cNvPr id="586755" name="Rectangle 3"/>
          <p:cNvSpPr>
            <a:spLocks noChangeArrowheads="1"/>
          </p:cNvSpPr>
          <p:nvPr/>
        </p:nvSpPr>
        <p:spPr bwMode="auto">
          <a:xfrm>
            <a:off x="609600" y="1981200"/>
            <a:ext cx="8153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marL="406400" indent="-406400" algn="ctr">
              <a:spcBef>
                <a:spcPct val="20000"/>
              </a:spcBef>
              <a:defRPr kumimoji="1" sz="16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1pPr>
            <a:lvl2pPr indent="228600" algn="ctr">
              <a:spcBef>
                <a:spcPct val="20000"/>
              </a:spcBef>
              <a:buClr>
                <a:schemeClr val="hlink"/>
              </a:buClr>
              <a:buSzPct val="65000"/>
              <a:buFont typeface="Wingdings" panose="05000000000000000000" pitchFamily="2" charset="2"/>
              <a:defRPr kumimoji="1" sz="28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2pPr>
            <a:lvl3pPr indent="171450" algn="ctr">
              <a:spcBef>
                <a:spcPct val="20000"/>
              </a:spcBef>
              <a:buClr>
                <a:schemeClr val="tx2"/>
              </a:buClr>
              <a:buSzPct val="65000"/>
              <a:buFont typeface="Wingdings" panose="05000000000000000000" pitchFamily="2" charset="2"/>
              <a:defRPr kumimoji="1" sz="24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3pPr>
            <a:lvl4pPr indent="57150" algn="ctr">
              <a:spcBef>
                <a:spcPct val="20000"/>
              </a:spcBef>
              <a:buClr>
                <a:schemeClr val="accent1"/>
              </a:buClr>
              <a:buSzPct val="65000"/>
              <a:buFont typeface="Monotype Sorts" panose="05000000000000000000" pitchFamily="2" charset="2"/>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4pPr>
            <a:lvl5pPr marL="2336800" indent="-508000" algn="ctr">
              <a:spcBef>
                <a:spcPct val="20000"/>
              </a:spcBef>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5pPr>
            <a:lvl6pPr marL="2794000" indent="-508000"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6pPr>
            <a:lvl7pPr marL="3251200" indent="-508000"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7pPr>
            <a:lvl8pPr marL="3708400" indent="-508000"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8pPr>
            <a:lvl9pPr marL="4165600" indent="-508000"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9pPr>
          </a:lstStyle>
          <a:p>
            <a:pPr algn="l"/>
            <a:r>
              <a:rPr lang="en-US" altLang="zh-CN" sz="3200" b="1">
                <a:solidFill>
                  <a:schemeClr val="tx1"/>
                </a:solidFill>
              </a:rPr>
              <a:t>14.4.1  </a:t>
            </a:r>
            <a:r>
              <a:rPr lang="zh-CN" altLang="en-US" sz="3200" b="1">
                <a:solidFill>
                  <a:schemeClr val="tx1"/>
                </a:solidFill>
              </a:rPr>
              <a:t>居民消费价格指数</a:t>
            </a:r>
          </a:p>
          <a:p>
            <a:pPr algn="l">
              <a:spcBef>
                <a:spcPct val="24000"/>
              </a:spcBef>
            </a:pPr>
            <a:r>
              <a:rPr lang="en-US" altLang="zh-CN" sz="3200" b="1">
                <a:solidFill>
                  <a:schemeClr val="tx1"/>
                </a:solidFill>
              </a:rPr>
              <a:t>14.4.2  </a:t>
            </a:r>
            <a:r>
              <a:rPr lang="zh-CN" altLang="en-US" sz="3200" b="1">
                <a:solidFill>
                  <a:schemeClr val="tx1"/>
                </a:solidFill>
              </a:rPr>
              <a:t>股票价格指数</a:t>
            </a:r>
          </a:p>
          <a:p>
            <a:pPr algn="l">
              <a:spcBef>
                <a:spcPct val="24000"/>
              </a:spcBef>
            </a:pPr>
            <a:r>
              <a:rPr lang="en-US" altLang="zh-CN" sz="3200" b="1">
                <a:solidFill>
                  <a:schemeClr val="tx1"/>
                </a:solidFill>
              </a:rPr>
              <a:t>14.4.3  </a:t>
            </a:r>
            <a:r>
              <a:rPr lang="zh-CN" altLang="en-US" sz="3200" b="1">
                <a:solidFill>
                  <a:schemeClr val="tx1"/>
                </a:solidFill>
              </a:rPr>
              <a:t>消费者满意度指数</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74498" name="Rectangle 2"/>
          <p:cNvSpPr>
            <a:spLocks noGrp="1" noChangeArrowheads="1"/>
          </p:cNvSpPr>
          <p:nvPr>
            <p:ph type="title"/>
          </p:nvPr>
        </p:nvSpPr>
        <p:spPr>
          <a:xfrm>
            <a:off x="1828800" y="228600"/>
            <a:ext cx="7010400" cy="1143000"/>
          </a:xfrm>
          <a:noFill/>
          <a:ln/>
        </p:spPr>
        <p:txBody>
          <a:bodyPr/>
          <a:lstStyle/>
          <a:p>
            <a:r>
              <a:rPr lang="zh-CN" altLang="en-US" sz="3600">
                <a:solidFill>
                  <a:schemeClr val="tx1"/>
                </a:solidFill>
                <a:latin typeface="Arial" panose="020B0604020202020204" pitchFamily="34" charset="0"/>
              </a:rPr>
              <a:t>基本概念</a:t>
            </a:r>
          </a:p>
        </p:txBody>
      </p:sp>
      <p:sp>
        <p:nvSpPr>
          <p:cNvPr id="874499" name="Rectangle 3"/>
          <p:cNvSpPr>
            <a:spLocks noGrp="1" noChangeArrowheads="1"/>
          </p:cNvSpPr>
          <p:nvPr>
            <p:ph type="body" idx="1"/>
          </p:nvPr>
        </p:nvSpPr>
        <p:spPr>
          <a:xfrm>
            <a:off x="457200" y="1628775"/>
            <a:ext cx="8305800" cy="4619625"/>
          </a:xfrm>
          <a:noFill/>
          <a:ln/>
        </p:spPr>
        <p:txBody>
          <a:bodyPr/>
          <a:lstStyle/>
          <a:p>
            <a:pPr marL="609600" indent="-609600" algn="just">
              <a:lnSpc>
                <a:spcPct val="90000"/>
              </a:lnSpc>
              <a:buFontTx/>
              <a:buAutoNum type="arabicPeriod"/>
            </a:pPr>
            <a:r>
              <a:rPr lang="zh-CN" altLang="en-US" sz="2800"/>
              <a:t>居民消费价格指数（</a:t>
            </a:r>
            <a:r>
              <a:rPr lang="en-US" altLang="zh-CN" sz="2800"/>
              <a:t>Consumer Price Index</a:t>
            </a:r>
            <a:r>
              <a:rPr lang="zh-CN" altLang="en-US" sz="2800"/>
              <a:t>，简称</a:t>
            </a:r>
            <a:r>
              <a:rPr lang="en-US" altLang="zh-CN" sz="2800"/>
              <a:t>CPI</a:t>
            </a:r>
            <a:r>
              <a:rPr lang="zh-CN" altLang="en-US" sz="2800"/>
              <a:t>）是度量居民消费品和服务项目价格水平随时间变动的相对数，反映居民家庭购买的消费品和服务价格水平的变动情况。该指数是分析经济形势走势，检测物价水平，进行国民经济核算的重要指标，也常被用作测定通货膨胀 </a:t>
            </a:r>
            <a:endParaRPr lang="zh-CN" altLang="en-US" sz="2800">
              <a:solidFill>
                <a:schemeClr val="tx1"/>
              </a:solidFill>
            </a:endParaRPr>
          </a:p>
          <a:p>
            <a:pPr marL="609600" indent="-609600" algn="just">
              <a:lnSpc>
                <a:spcPct val="90000"/>
              </a:lnSpc>
              <a:buFontTx/>
              <a:buAutoNum type="arabicPeriod"/>
            </a:pPr>
            <a:r>
              <a:rPr lang="zh-CN" altLang="en-US" sz="3000">
                <a:solidFill>
                  <a:schemeClr val="tx1"/>
                </a:solidFill>
              </a:rPr>
              <a:t>股票价格指数反映某一股票市场上多种股票价格变动趋势的一种相对数。其单位一般用“点”</a:t>
            </a:r>
            <a:r>
              <a:rPr lang="en-US" altLang="zh-CN" sz="3000">
                <a:solidFill>
                  <a:srgbClr val="FFFF9B"/>
                </a:solidFill>
              </a:rPr>
              <a:t>(</a:t>
            </a:r>
            <a:r>
              <a:rPr lang="en-US" altLang="zh-CN" sz="3000">
                <a:solidFill>
                  <a:srgbClr val="FFFF9B"/>
                </a:solidFill>
                <a:cs typeface="Times New Roman" panose="02020603050405020304" pitchFamily="18" charset="0"/>
              </a:rPr>
              <a:t>point</a:t>
            </a:r>
            <a:r>
              <a:rPr lang="en-US" altLang="zh-CN" sz="3000">
                <a:solidFill>
                  <a:srgbClr val="FFFF9B"/>
                </a:solidFill>
              </a:rPr>
              <a:t>)</a:t>
            </a:r>
            <a:r>
              <a:rPr lang="zh-CN" altLang="en-US" sz="3000">
                <a:solidFill>
                  <a:schemeClr val="tx1"/>
                </a:solidFill>
              </a:rPr>
              <a:t>表示，即将基期指数作为</a:t>
            </a:r>
            <a:r>
              <a:rPr lang="en-US" altLang="zh-CN" sz="3000">
                <a:solidFill>
                  <a:schemeClr val="tx1"/>
                </a:solidFill>
                <a:cs typeface="Times New Roman" panose="02020603050405020304" pitchFamily="18" charset="0"/>
              </a:rPr>
              <a:t>100</a:t>
            </a:r>
            <a:r>
              <a:rPr lang="zh-CN" altLang="en-US" sz="3000">
                <a:solidFill>
                  <a:schemeClr val="tx1"/>
                </a:solidFill>
              </a:rPr>
              <a:t>，每上升或下降一个单位称为“</a:t>
            </a:r>
            <a:r>
              <a:rPr lang="en-US" altLang="zh-CN" sz="3000">
                <a:solidFill>
                  <a:schemeClr val="tx1"/>
                </a:solidFill>
                <a:cs typeface="Times New Roman" panose="02020603050405020304" pitchFamily="18" charset="0"/>
              </a:rPr>
              <a:t>1</a:t>
            </a:r>
            <a:r>
              <a:rPr lang="zh-CN" altLang="en-US" sz="3000">
                <a:solidFill>
                  <a:schemeClr val="tx1"/>
                </a:solidFill>
              </a:rPr>
              <a:t>点”</a:t>
            </a:r>
            <a:endParaRPr lang="zh-CN" altLang="en-US" sz="3000">
              <a:solidFill>
                <a:schemeClr val="tx1"/>
              </a:solidFill>
              <a:cs typeface="Times New Roman" panose="02020603050405020304" pitchFamily="18" charset="0"/>
            </a:endParaRPr>
          </a:p>
          <a:p>
            <a:pPr marL="609600" indent="-609600" algn="just">
              <a:lnSpc>
                <a:spcPct val="90000"/>
              </a:lnSpc>
              <a:buFontTx/>
              <a:buAutoNum type="arabicPeriod"/>
            </a:pPr>
            <a:r>
              <a:rPr lang="zh-CN" altLang="en-US" sz="2800">
                <a:solidFill>
                  <a:schemeClr val="tx1"/>
                </a:solidFill>
              </a:rPr>
              <a:t>消费者满意度指数反映消费者的满意程度</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74499">
                                            <p:txEl>
                                              <p:pRg st="0" end="0"/>
                                            </p:txEl>
                                          </p:spTgt>
                                        </p:tgtEl>
                                        <p:attrNameLst>
                                          <p:attrName>style.visibility</p:attrName>
                                        </p:attrNameLst>
                                      </p:cBhvr>
                                      <p:to>
                                        <p:strVal val="visible"/>
                                      </p:to>
                                    </p:set>
                                    <p:animEffect transition="in" filter="wipe(left)">
                                      <p:cBhvr>
                                        <p:cTn id="7" dur="500"/>
                                        <p:tgtEl>
                                          <p:spTgt spid="874499">
                                            <p:txEl>
                                              <p:pRg st="0" end="0"/>
                                            </p:txEl>
                                          </p:spTgt>
                                        </p:tgtEl>
                                      </p:cBhvr>
                                    </p:animEffect>
                                  </p:childTnLst>
                                  <p:subTnLst>
                                    <p:animClr clrSpc="rgb" dir="cw">
                                      <p:cBhvr override="childStyle">
                                        <p:cTn dur="1" fill="hold" display="0" masterRel="nextClick" afterEffect="1"/>
                                        <p:tgtEl>
                                          <p:spTgt spid="874499">
                                            <p:txEl>
                                              <p:pRg st="0" end="0"/>
                                            </p:txEl>
                                          </p:spTgt>
                                        </p:tgtEl>
                                        <p:attrNameLst>
                                          <p:attrName>ppt_c</p:attrName>
                                        </p:attrNameLst>
                                      </p:cBhvr>
                                      <p:to>
                                        <a:schemeClr val="folHlink"/>
                                      </p:to>
                                    </p:animClr>
                                  </p:subTnLst>
                                </p:cTn>
                              </p:par>
                              <p:par>
                                <p:cTn id="8" presetID="22" presetClass="entr" presetSubtype="8" fill="hold" grpId="0" nodeType="withEffect">
                                  <p:stCondLst>
                                    <p:cond delay="0"/>
                                  </p:stCondLst>
                                  <p:childTnLst>
                                    <p:set>
                                      <p:cBhvr>
                                        <p:cTn id="9" dur="1" fill="hold">
                                          <p:stCondLst>
                                            <p:cond delay="0"/>
                                          </p:stCondLst>
                                        </p:cTn>
                                        <p:tgtEl>
                                          <p:spTgt spid="874499">
                                            <p:txEl>
                                              <p:pRg st="1" end="1"/>
                                            </p:txEl>
                                          </p:spTgt>
                                        </p:tgtEl>
                                        <p:attrNameLst>
                                          <p:attrName>style.visibility</p:attrName>
                                        </p:attrNameLst>
                                      </p:cBhvr>
                                      <p:to>
                                        <p:strVal val="visible"/>
                                      </p:to>
                                    </p:set>
                                    <p:animEffect transition="in" filter="wipe(left)">
                                      <p:cBhvr>
                                        <p:cTn id="10" dur="500"/>
                                        <p:tgtEl>
                                          <p:spTgt spid="874499">
                                            <p:txEl>
                                              <p:pRg st="1" end="1"/>
                                            </p:txEl>
                                          </p:spTgt>
                                        </p:tgtEl>
                                      </p:cBhvr>
                                    </p:animEffect>
                                  </p:childTnLst>
                                  <p:subTnLst>
                                    <p:animClr clrSpc="rgb" dir="cw">
                                      <p:cBhvr override="childStyle">
                                        <p:cTn dur="1" fill="hold" display="0" masterRel="nextClick" afterEffect="1"/>
                                        <p:tgtEl>
                                          <p:spTgt spid="874499">
                                            <p:txEl>
                                              <p:pRg st="1" end="1"/>
                                            </p:txEl>
                                          </p:spTgt>
                                        </p:tgtEl>
                                        <p:attrNameLst>
                                          <p:attrName>ppt_c</p:attrName>
                                        </p:attrNameLst>
                                      </p:cBhvr>
                                      <p:to>
                                        <a:schemeClr val="folHlink"/>
                                      </p:to>
                                    </p:animClr>
                                  </p:sub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874499">
                                            <p:txEl>
                                              <p:pRg st="2" end="2"/>
                                            </p:txEl>
                                          </p:spTgt>
                                        </p:tgtEl>
                                        <p:attrNameLst>
                                          <p:attrName>style.visibility</p:attrName>
                                        </p:attrNameLst>
                                      </p:cBhvr>
                                      <p:to>
                                        <p:strVal val="visible"/>
                                      </p:to>
                                    </p:set>
                                    <p:animEffect transition="in" filter="wipe(left)">
                                      <p:cBhvr>
                                        <p:cTn id="15" dur="500"/>
                                        <p:tgtEl>
                                          <p:spTgt spid="874499">
                                            <p:txEl>
                                              <p:pRg st="2" end="2"/>
                                            </p:txEl>
                                          </p:spTgt>
                                        </p:tgtEl>
                                      </p:cBhvr>
                                    </p:animEffect>
                                  </p:childTnLst>
                                  <p:subTnLst>
                                    <p:animClr clrSpc="rgb" dir="cw">
                                      <p:cBhvr override="childStyle">
                                        <p:cTn dur="1" fill="hold" display="0" masterRel="nextClick" afterEffect="1"/>
                                        <p:tgtEl>
                                          <p:spTgt spid="874499">
                                            <p:txEl>
                                              <p:pRg st="2" end="2"/>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4499"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p:cNvSpPr>
            <a:spLocks noGrp="1" noChangeArrowheads="1"/>
          </p:cNvSpPr>
          <p:nvPr>
            <p:ph type="title"/>
          </p:nvPr>
        </p:nvSpPr>
        <p:spPr>
          <a:noFill/>
          <a:ln/>
        </p:spPr>
        <p:txBody>
          <a:bodyPr/>
          <a:lstStyle/>
          <a:p>
            <a:r>
              <a:rPr lang="zh-CN" altLang="en-US" sz="4000">
                <a:solidFill>
                  <a:schemeClr val="tx1"/>
                </a:solidFill>
              </a:rPr>
              <a:t>本章小节</a:t>
            </a:r>
            <a:endParaRPr lang="zh-CN" altLang="en-US">
              <a:solidFill>
                <a:schemeClr val="tx1"/>
              </a:solidFill>
            </a:endParaRPr>
          </a:p>
        </p:txBody>
      </p:sp>
      <p:sp>
        <p:nvSpPr>
          <p:cNvPr id="176131" name="Rectangle 3"/>
          <p:cNvSpPr>
            <a:spLocks noGrp="1" noChangeArrowheads="1"/>
          </p:cNvSpPr>
          <p:nvPr>
            <p:ph type="body" idx="1"/>
          </p:nvPr>
        </p:nvSpPr>
        <p:spPr>
          <a:xfrm>
            <a:off x="609600" y="1981200"/>
            <a:ext cx="8077200" cy="4114800"/>
          </a:xfrm>
          <a:noFill/>
          <a:ln/>
        </p:spPr>
        <p:txBody>
          <a:bodyPr/>
          <a:lstStyle/>
          <a:p>
            <a:pPr marL="609600" indent="-609600" algn="just"/>
            <a:r>
              <a:rPr lang="en-US" altLang="zh-CN" b="1">
                <a:solidFill>
                  <a:schemeClr val="tx1"/>
                </a:solidFill>
              </a:rPr>
              <a:t>1.	</a:t>
            </a:r>
            <a:r>
              <a:rPr lang="zh-CN" altLang="en-US" b="1">
                <a:solidFill>
                  <a:schemeClr val="tx1"/>
                </a:solidFill>
              </a:rPr>
              <a:t>指数的含义</a:t>
            </a:r>
          </a:p>
          <a:p>
            <a:pPr marL="609600" indent="-609600" algn="just">
              <a:buFontTx/>
              <a:buAutoNum type="arabicPeriod" startAt="2"/>
            </a:pPr>
            <a:r>
              <a:rPr lang="zh-CN" altLang="en-US" b="1">
                <a:solidFill>
                  <a:schemeClr val="tx1"/>
                </a:solidFill>
              </a:rPr>
              <a:t>指数的编制</a:t>
            </a:r>
          </a:p>
          <a:p>
            <a:pPr marL="609600" indent="-609600" algn="just">
              <a:spcBef>
                <a:spcPct val="24000"/>
              </a:spcBef>
              <a:buFontTx/>
              <a:buAutoNum type="arabicPeriod" startAt="4"/>
            </a:pPr>
            <a:r>
              <a:rPr lang="zh-CN" altLang="en-US" b="1">
                <a:solidFill>
                  <a:schemeClr val="tx1"/>
                </a:solidFill>
              </a:rPr>
              <a:t>几种典型的指数</a:t>
            </a:r>
          </a:p>
          <a:p>
            <a:pPr marL="609600" indent="-609600" algn="just">
              <a:spcBef>
                <a:spcPct val="24000"/>
              </a:spcBef>
              <a:buFontTx/>
              <a:buAutoNum type="arabicPeriod" startAt="4"/>
            </a:pPr>
            <a:r>
              <a:rPr lang="zh-CN" altLang="en-US" b="1">
                <a:solidFill>
                  <a:schemeClr val="tx1"/>
                </a:solidFill>
              </a:rPr>
              <a:t>综合评价指数</a:t>
            </a:r>
          </a:p>
        </p:txBody>
      </p:sp>
    </p:spTree>
  </p:cSld>
  <p:clrMapOvr>
    <a:masterClrMapping/>
  </p:clrMapOvr>
  <p:transition>
    <p:wipe dir="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04130" name="Rectangle 2"/>
          <p:cNvSpPr>
            <a:spLocks noChangeArrowheads="1"/>
          </p:cNvSpPr>
          <p:nvPr/>
        </p:nvSpPr>
        <p:spPr bwMode="auto">
          <a:xfrm>
            <a:off x="2133600" y="685800"/>
            <a:ext cx="5486400" cy="1143000"/>
          </a:xfrm>
          <a:prstGeom prst="rect">
            <a:avLst/>
          </a:prstGeom>
          <a:noFill/>
          <a:ln>
            <a:noFill/>
          </a:ln>
          <a:effectLst/>
          <a:extLst>
            <a:ext uri="{909E8E84-426E-40DD-AFC4-6F175D3DCCD1}">
              <a14:hiddenFill xmlns:a14="http://schemas.microsoft.com/office/drawing/2010/main">
                <a:solidFill>
                  <a:srgbClr val="CC00CC"/>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lstStyle/>
          <a:p>
            <a:pPr algn="ctr"/>
            <a:r>
              <a:rPr lang="zh-CN" altLang="en-US" sz="6000" b="1">
                <a:latin typeface="Book Antiqua" panose="02040602050305030304" pitchFamily="18" charset="0"/>
              </a:rPr>
              <a:t>结    束</a:t>
            </a:r>
          </a:p>
        </p:txBody>
      </p:sp>
      <p:graphicFrame>
        <p:nvGraphicFramePr>
          <p:cNvPr id="304131" name="Object 3"/>
          <p:cNvGraphicFramePr>
            <a:graphicFrameLocks noChangeAspect="1"/>
          </p:cNvGraphicFramePr>
          <p:nvPr/>
        </p:nvGraphicFramePr>
        <p:xfrm>
          <a:off x="2971800" y="1379538"/>
          <a:ext cx="3848100" cy="5478462"/>
        </p:xfrm>
        <a:graphic>
          <a:graphicData uri="http://schemas.openxmlformats.org/presentationml/2006/ole">
            <mc:AlternateContent xmlns:mc="http://schemas.openxmlformats.org/markup-compatibility/2006">
              <mc:Choice xmlns:v="urn:schemas-microsoft-com:vml" Requires="v">
                <p:oleObj spid="_x0000_s304134" name="剪辑" r:id="rId5" imgW="3848040" imgH="5478120" progId="MS_ClipArt_Gallery.2">
                  <p:embed/>
                </p:oleObj>
              </mc:Choice>
              <mc:Fallback>
                <p:oleObj name="剪辑" r:id="rId5" imgW="3848040" imgH="5478120" progId="MS_ClipArt_Gallery.2">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71800" y="1379538"/>
                        <a:ext cx="3848100" cy="54784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04133" name="WordArt 5">
            <a:hlinkHover r:id="" action="ppaction://noaction" highlightClick="1"/>
          </p:cNvPr>
          <p:cNvSpPr>
            <a:spLocks noChangeArrowheads="1" noChangeShapeType="1" noTextEdit="1"/>
          </p:cNvSpPr>
          <p:nvPr/>
        </p:nvSpPr>
        <p:spPr bwMode="auto">
          <a:xfrm>
            <a:off x="5943600" y="3886200"/>
            <a:ext cx="2590800" cy="2209800"/>
          </a:xfrm>
          <a:prstGeom prst="rect">
            <a:avLst/>
          </a:prstGeom>
          <a:extLst>
            <a:ext uri="{AF507438-7753-43E0-B8FC-AC1667EBCBE1}">
              <a14:hiddenEffects xmlns:a14="http://schemas.microsoft.com/office/drawing/2010/main">
                <a:effectLst/>
              </a14:hiddenEffects>
            </a:ext>
          </a:extLst>
        </p:spPr>
        <p:txBody>
          <a:bodyPr wrap="none" fromWordArt="1">
            <a:prstTxWarp prst="textSlantUp">
              <a:avLst>
                <a:gd name="adj" fmla="val 55556"/>
              </a:avLst>
            </a:prstTxWarp>
          </a:bodyPr>
          <a:lstStyle/>
          <a:p>
            <a:pPr algn="ctr"/>
            <a:r>
              <a:rPr lang="en-US" altLang="zh-CN" sz="3600" kern="10">
                <a:ln w="9525">
                  <a:solidFill>
                    <a:schemeClr val="tx1"/>
                  </a:solidFill>
                  <a:round/>
                  <a:headEnd/>
                  <a:tailEnd/>
                </a:ln>
                <a:gradFill rotWithShape="0">
                  <a:gsLst>
                    <a:gs pos="0">
                      <a:srgbClr val="FFFF93"/>
                    </a:gs>
                    <a:gs pos="100000">
                      <a:srgbClr val="FFFF93">
                        <a:gamma/>
                        <a:shade val="46275"/>
                        <a:invGamma/>
                      </a:srgbClr>
                    </a:gs>
                  </a:gsLst>
                  <a:lin ang="5400000" scaled="1"/>
                </a:gradFill>
                <a:cs typeface="Arial" panose="020B0604020202020204" pitchFamily="34" charset="0"/>
              </a:rPr>
              <a:t>THANKS</a:t>
            </a:r>
            <a:endParaRPr lang="zh-CN" altLang="en-US" sz="3600" kern="10">
              <a:ln w="9525">
                <a:solidFill>
                  <a:schemeClr val="tx1"/>
                </a:solidFill>
                <a:round/>
                <a:headEnd/>
                <a:tailEnd/>
              </a:ln>
              <a:gradFill rotWithShape="0">
                <a:gsLst>
                  <a:gs pos="0">
                    <a:srgbClr val="FFFF93"/>
                  </a:gs>
                  <a:gs pos="100000">
                    <a:srgbClr val="FFFF93">
                      <a:gamma/>
                      <a:shade val="46275"/>
                      <a:invGamma/>
                    </a:srgbClr>
                  </a:gs>
                </a:gsLst>
                <a:lin ang="5400000" scaled="1"/>
              </a:gradFill>
              <a:cs typeface="Arial" panose="020B0604020202020204" pitchFamily="34" charset="0"/>
            </a:endParaRPr>
          </a:p>
        </p:txBody>
      </p:sp>
    </p:spTree>
  </p:cSld>
  <p:clrMapOvr>
    <a:overrideClrMapping bg1="dk2" tx1="lt1" bg2="dk1" tx2="lt2" accent1="accent1" accent2="accent2" accent3="accent3" accent4="accent4" accent5="accent5" accent6="accent6" hlink="hlink" folHlink="folHlink"/>
  </p:clrMapOvr>
  <p:transition>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9" presetClass="entr" presetSubtype="10" fill="hold" nodeType="clickEffect">
                                  <p:stCondLst>
                                    <p:cond delay="0"/>
                                  </p:stCondLst>
                                  <p:childTnLst>
                                    <p:set>
                                      <p:cBhvr>
                                        <p:cTn id="6" dur="1" fill="hold">
                                          <p:stCondLst>
                                            <p:cond delay="0"/>
                                          </p:stCondLst>
                                        </p:cTn>
                                        <p:tgtEl>
                                          <p:spTgt spid="304131"/>
                                        </p:tgtEl>
                                        <p:attrNameLst>
                                          <p:attrName>style.visibility</p:attrName>
                                        </p:attrNameLst>
                                      </p:cBhvr>
                                      <p:to>
                                        <p:strVal val="visible"/>
                                      </p:to>
                                    </p:set>
                                    <p:anim calcmode="lin" valueType="num">
                                      <p:cBhvr>
                                        <p:cTn id="7" dur="5000" fill="hold"/>
                                        <p:tgtEl>
                                          <p:spTgt spid="304131"/>
                                        </p:tgtEl>
                                        <p:attrNameLst>
                                          <p:attrName>ppt_w</p:attrName>
                                        </p:attrNameLst>
                                      </p:cBhvr>
                                      <p:tavLst>
                                        <p:tav tm="0" fmla="#ppt_w*sin(2.5*pi*$)">
                                          <p:val>
                                            <p:fltVal val="0"/>
                                          </p:val>
                                        </p:tav>
                                        <p:tav tm="100000">
                                          <p:val>
                                            <p:fltVal val="1"/>
                                          </p:val>
                                        </p:tav>
                                      </p:tavLst>
                                    </p:anim>
                                    <p:anim calcmode="lin" valueType="num">
                                      <p:cBhvr>
                                        <p:cTn id="8" dur="5000" fill="hold"/>
                                        <p:tgtEl>
                                          <p:spTgt spid="30413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6116" name="Rectangle 4"/>
          <p:cNvSpPr>
            <a:spLocks noChangeArrowheads="1"/>
          </p:cNvSpPr>
          <p:nvPr/>
        </p:nvSpPr>
        <p:spPr bwMode="auto">
          <a:xfrm>
            <a:off x="1905000" y="304800"/>
            <a:ext cx="67818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nchorCtr="1"/>
          <a:lstStyle>
            <a:lvl1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1pPr>
            <a:lvl2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2pPr>
            <a:lvl3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3pPr>
            <a:lvl4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4pPr>
            <a:lvl5pPr algn="ctr">
              <a:lnSpc>
                <a:spcPct val="95000"/>
              </a:lnSpc>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5pPr>
            <a:lvl6pPr marL="4572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6pPr>
            <a:lvl7pPr marL="9144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7pPr>
            <a:lvl8pPr marL="13716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8pPr>
            <a:lvl9pPr marL="1828800" algn="ctr" eaLnBrk="0" fontAlgn="base" hangingPunct="0">
              <a:lnSpc>
                <a:spcPct val="95000"/>
              </a:lnSpc>
              <a:spcBef>
                <a:spcPct val="0"/>
              </a:spcBef>
              <a:spcAft>
                <a:spcPct val="0"/>
              </a:spcAft>
              <a:defRPr kumimoji="1" sz="4400" b="1">
                <a:solidFill>
                  <a:srgbClr val="F0F0F0"/>
                </a:solidFill>
                <a:effectLst>
                  <a:outerShdw blurRad="38100" dist="38100" dir="2700000" algn="tl">
                    <a:srgbClr val="000000"/>
                  </a:outerShdw>
                </a:effectLst>
                <a:latin typeface="Book Antiqua" panose="02040602050305030304" pitchFamily="18" charset="0"/>
                <a:ea typeface="宋体" panose="02010600030101010101" pitchFamily="2" charset="-122"/>
              </a:defRPr>
            </a:lvl9pPr>
          </a:lstStyle>
          <a:p>
            <a:r>
              <a:rPr lang="en-US" altLang="zh-CN" sz="4000">
                <a:solidFill>
                  <a:schemeClr val="tx1"/>
                </a:solidFill>
                <a:latin typeface="Arial" panose="020B0604020202020204" pitchFamily="34" charset="0"/>
                <a:cs typeface="Arial" panose="020B0604020202020204" pitchFamily="34" charset="0"/>
              </a:rPr>
              <a:t>14.1</a:t>
            </a:r>
            <a:r>
              <a:rPr lang="en-US" altLang="zh-CN" sz="4000">
                <a:solidFill>
                  <a:schemeClr val="tx1"/>
                </a:solidFill>
                <a:latin typeface="Arial" panose="020B0604020202020204" pitchFamily="34" charset="0"/>
              </a:rPr>
              <a:t>   </a:t>
            </a:r>
            <a:r>
              <a:rPr lang="zh-CN" altLang="en-US" sz="4000">
                <a:solidFill>
                  <a:schemeClr val="tx1"/>
                </a:solidFill>
                <a:latin typeface="Arial" panose="020B0604020202020204" pitchFamily="34" charset="0"/>
              </a:rPr>
              <a:t>基本问题</a:t>
            </a:r>
            <a:endParaRPr lang="zh-CN" altLang="en-US">
              <a:solidFill>
                <a:schemeClr val="tx1"/>
              </a:solidFill>
              <a:latin typeface="Arial" panose="020B0604020202020204" pitchFamily="34" charset="0"/>
            </a:endParaRPr>
          </a:p>
        </p:txBody>
      </p:sp>
      <p:sp>
        <p:nvSpPr>
          <p:cNvPr id="346117" name="Rectangle 5"/>
          <p:cNvSpPr>
            <a:spLocks noChangeArrowheads="1"/>
          </p:cNvSpPr>
          <p:nvPr/>
        </p:nvSpPr>
        <p:spPr bwMode="auto">
          <a:xfrm>
            <a:off x="990600" y="1981200"/>
            <a:ext cx="7391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algn="ctr">
              <a:spcBef>
                <a:spcPct val="20000"/>
              </a:spcBef>
              <a:defRPr kumimoji="1" sz="16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1pPr>
            <a:lvl2pPr indent="228600" algn="ctr">
              <a:spcBef>
                <a:spcPct val="20000"/>
              </a:spcBef>
              <a:buClr>
                <a:schemeClr val="hlink"/>
              </a:buClr>
              <a:buSzPct val="65000"/>
              <a:buFont typeface="Wingdings" panose="05000000000000000000" pitchFamily="2" charset="2"/>
              <a:defRPr kumimoji="1" sz="28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2pPr>
            <a:lvl3pPr indent="171450" algn="ctr">
              <a:spcBef>
                <a:spcPct val="20000"/>
              </a:spcBef>
              <a:buClr>
                <a:schemeClr val="tx2"/>
              </a:buClr>
              <a:buSzPct val="65000"/>
              <a:buFont typeface="Wingdings" panose="05000000000000000000" pitchFamily="2" charset="2"/>
              <a:defRPr kumimoji="1" sz="24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3pPr>
            <a:lvl4pPr indent="57150" algn="ctr">
              <a:spcBef>
                <a:spcPct val="20000"/>
              </a:spcBef>
              <a:buClr>
                <a:schemeClr val="accent1"/>
              </a:buClr>
              <a:buSzPct val="65000"/>
              <a:buFont typeface="Monotype Sorts" panose="05000000000000000000" pitchFamily="2" charset="2"/>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4pPr>
            <a:lvl5pPr algn="ctr">
              <a:spcBef>
                <a:spcPct val="20000"/>
              </a:spcBef>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5pPr>
            <a:lvl6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6pPr>
            <a:lvl7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7pPr>
            <a:lvl8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8pPr>
            <a:lvl9pPr algn="ctr" eaLnBrk="0" fontAlgn="base" hangingPunct="0">
              <a:spcBef>
                <a:spcPct val="20000"/>
              </a:spcBef>
              <a:spcAft>
                <a:spcPct val="0"/>
              </a:spcAft>
              <a:buClr>
                <a:schemeClr val="folHlink"/>
              </a:buClr>
              <a:buSzPct val="100000"/>
              <a:defRPr kumimoji="1" sz="2000">
                <a:solidFill>
                  <a:srgbClr val="F0F0F0"/>
                </a:solidFill>
                <a:effectLst>
                  <a:outerShdw blurRad="38100" dist="38100" dir="2700000" algn="tl">
                    <a:srgbClr val="000000"/>
                  </a:outerShdw>
                </a:effectLst>
                <a:latin typeface="Arial" panose="020B0604020202020204" pitchFamily="34" charset="0"/>
                <a:ea typeface="宋体" panose="02010600030101010101" pitchFamily="2" charset="-122"/>
              </a:defRPr>
            </a:lvl9pPr>
          </a:lstStyle>
          <a:p>
            <a:pPr algn="l"/>
            <a:r>
              <a:rPr lang="en-US" altLang="zh-CN" sz="3200" b="1">
                <a:solidFill>
                  <a:schemeClr val="tx1"/>
                </a:solidFill>
              </a:rPr>
              <a:t>14.1.1  </a:t>
            </a:r>
            <a:r>
              <a:rPr lang="zh-CN" altLang="en-US" sz="3200" b="1">
                <a:solidFill>
                  <a:schemeClr val="tx1"/>
                </a:solidFill>
              </a:rPr>
              <a:t>指数概念</a:t>
            </a:r>
          </a:p>
          <a:p>
            <a:pPr algn="l">
              <a:spcBef>
                <a:spcPct val="24000"/>
              </a:spcBef>
            </a:pPr>
            <a:r>
              <a:rPr lang="en-US" altLang="zh-CN" sz="3200" b="1">
                <a:solidFill>
                  <a:schemeClr val="tx1"/>
                </a:solidFill>
              </a:rPr>
              <a:t>14.1.2  </a:t>
            </a:r>
            <a:r>
              <a:rPr lang="zh-CN" altLang="en-US" sz="3200" b="1">
                <a:solidFill>
                  <a:schemeClr val="tx1"/>
                </a:solidFill>
              </a:rPr>
              <a:t>指数分类</a:t>
            </a:r>
          </a:p>
          <a:p>
            <a:pPr algn="l">
              <a:spcBef>
                <a:spcPct val="24000"/>
              </a:spcBef>
            </a:pPr>
            <a:r>
              <a:rPr lang="en-US" altLang="zh-CN" sz="3200" b="1">
                <a:solidFill>
                  <a:schemeClr val="tx1"/>
                </a:solidFill>
              </a:rPr>
              <a:t>14.1.3  </a:t>
            </a:r>
            <a:r>
              <a:rPr lang="zh-CN" altLang="en-US" sz="3200" b="1">
                <a:solidFill>
                  <a:schemeClr val="tx1"/>
                </a:solidFill>
              </a:rPr>
              <a:t>指数编制中的问题</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923650"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指数概念</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1538" name="Rectangle 2"/>
          <p:cNvSpPr>
            <a:spLocks noGrp="1" noChangeArrowheads="1"/>
          </p:cNvSpPr>
          <p:nvPr>
            <p:ph type="title"/>
          </p:nvPr>
        </p:nvSpPr>
        <p:spPr>
          <a:xfrm>
            <a:off x="1828800" y="228600"/>
            <a:ext cx="6781800" cy="1143000"/>
          </a:xfrm>
          <a:ln/>
        </p:spPr>
        <p:txBody>
          <a:bodyPr/>
          <a:lstStyle/>
          <a:p>
            <a:r>
              <a:rPr lang="zh-CN" altLang="en-US" sz="4000">
                <a:solidFill>
                  <a:schemeClr val="tx1"/>
                </a:solidFill>
              </a:rPr>
              <a:t>指数的含义</a:t>
            </a:r>
            <a:br>
              <a:rPr lang="zh-CN" altLang="en-US" sz="4000">
                <a:solidFill>
                  <a:schemeClr val="tx1"/>
                </a:solidFill>
              </a:rPr>
            </a:br>
            <a:r>
              <a:rPr lang="en-US" altLang="zh-CN" sz="3600">
                <a:solidFill>
                  <a:schemeClr val="hlink"/>
                </a:solidFill>
                <a:latin typeface="Arial" panose="020B0604020202020204" pitchFamily="34" charset="0"/>
              </a:rPr>
              <a:t>(</a:t>
            </a:r>
            <a:r>
              <a:rPr lang="en-US" altLang="zh-CN" sz="3600">
                <a:solidFill>
                  <a:schemeClr val="hlink"/>
                </a:solidFill>
                <a:latin typeface="Arial" panose="020B0604020202020204" pitchFamily="34" charset="0"/>
                <a:cs typeface="Times New Roman" panose="02020603050405020304" pitchFamily="18" charset="0"/>
              </a:rPr>
              <a:t>index number</a:t>
            </a:r>
            <a:r>
              <a:rPr lang="en-US" altLang="zh-CN" sz="3600">
                <a:solidFill>
                  <a:schemeClr val="hlink"/>
                </a:solidFill>
                <a:latin typeface="Arial" panose="020B0604020202020204" pitchFamily="34" charset="0"/>
              </a:rPr>
              <a:t>)</a:t>
            </a:r>
          </a:p>
        </p:txBody>
      </p:sp>
      <p:sp>
        <p:nvSpPr>
          <p:cNvPr id="321539" name="Rectangle 3"/>
          <p:cNvSpPr>
            <a:spLocks noGrp="1" noChangeArrowheads="1"/>
          </p:cNvSpPr>
          <p:nvPr>
            <p:ph type="body" idx="1"/>
          </p:nvPr>
        </p:nvSpPr>
        <p:spPr>
          <a:xfrm>
            <a:off x="457200" y="1752600"/>
            <a:ext cx="8229600" cy="4267200"/>
          </a:xfrm>
          <a:noFill/>
          <a:ln/>
        </p:spPr>
        <p:txBody>
          <a:bodyPr/>
          <a:lstStyle/>
          <a:p>
            <a:pPr marL="609600" indent="-609600" algn="just">
              <a:buFontTx/>
              <a:buAutoNum type="arabicPeriod"/>
            </a:pPr>
            <a:r>
              <a:rPr lang="zh-CN" altLang="en-US" sz="2800">
                <a:solidFill>
                  <a:schemeClr val="tx1"/>
                </a:solidFill>
              </a:rPr>
              <a:t>指数最早起源于测量物价的变动</a:t>
            </a:r>
          </a:p>
          <a:p>
            <a:pPr marL="609600" indent="-609600" algn="just">
              <a:buFontTx/>
              <a:buAutoNum type="arabicPeriod"/>
            </a:pPr>
            <a:r>
              <a:rPr lang="zh-CN" altLang="en-US" sz="2800"/>
              <a:t>指数是测定多项内容数量综合变动的相对数</a:t>
            </a:r>
          </a:p>
          <a:p>
            <a:pPr marL="1219200" lvl="1" indent="-533400" algn="just"/>
            <a:r>
              <a:rPr lang="zh-CN" altLang="en-US" sz="2400"/>
              <a:t>指数的实质是测定多项内容，例如，零售价格指数反映的是零售市场几百万种商品价格变化的整体状况</a:t>
            </a:r>
          </a:p>
          <a:p>
            <a:pPr marL="1219200" lvl="1" indent="-533400" algn="just"/>
            <a:r>
              <a:rPr lang="zh-CN" altLang="en-US" sz="2400"/>
              <a:t>指数的表现形式为动态相对数，既然是动态相对数，就涉及到指标的基期对比，不同要素基期的选择就成为指数方法需要讨论的问题。编制指数的方法就是围绕上述两个问题展开的 </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21539">
                                            <p:txEl>
                                              <p:pRg st="0" end="0"/>
                                            </p:txEl>
                                          </p:spTgt>
                                        </p:tgtEl>
                                        <p:attrNameLst>
                                          <p:attrName>style.visibility</p:attrName>
                                        </p:attrNameLst>
                                      </p:cBhvr>
                                      <p:to>
                                        <p:strVal val="visible"/>
                                      </p:to>
                                    </p:set>
                                    <p:animEffect transition="in" filter="wipe(left)">
                                      <p:cBhvr>
                                        <p:cTn id="7" dur="500"/>
                                        <p:tgtEl>
                                          <p:spTgt spid="321539">
                                            <p:txEl>
                                              <p:pRg st="0" end="0"/>
                                            </p:txEl>
                                          </p:spTgt>
                                        </p:tgtEl>
                                      </p:cBhvr>
                                    </p:animEffect>
                                  </p:childTnLst>
                                  <p:subTnLst>
                                    <p:animClr clrSpc="rgb" dir="cw">
                                      <p:cBhvr override="childStyle">
                                        <p:cTn dur="1" fill="hold" display="0" masterRel="nextClick" afterEffect="1"/>
                                        <p:tgtEl>
                                          <p:spTgt spid="321539">
                                            <p:txEl>
                                              <p:pRg st="0" end="0"/>
                                            </p:txEl>
                                          </p:spTgt>
                                        </p:tgtEl>
                                        <p:attrNameLst>
                                          <p:attrName>ppt_c</p:attrName>
                                        </p:attrNameLst>
                                      </p:cBhvr>
                                      <p:to>
                                        <a:schemeClr val="folHlink"/>
                                      </p:to>
                                    </p:animClr>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21539">
                                            <p:txEl>
                                              <p:pRg st="1" end="1"/>
                                            </p:txEl>
                                          </p:spTgt>
                                        </p:tgtEl>
                                        <p:attrNameLst>
                                          <p:attrName>style.visibility</p:attrName>
                                        </p:attrNameLst>
                                      </p:cBhvr>
                                      <p:to>
                                        <p:strVal val="visible"/>
                                      </p:to>
                                    </p:set>
                                    <p:animEffect transition="in" filter="wipe(left)">
                                      <p:cBhvr>
                                        <p:cTn id="12" dur="500"/>
                                        <p:tgtEl>
                                          <p:spTgt spid="321539">
                                            <p:txEl>
                                              <p:pRg st="1" end="1"/>
                                            </p:txEl>
                                          </p:spTgt>
                                        </p:tgtEl>
                                      </p:cBhvr>
                                    </p:animEffect>
                                  </p:childTnLst>
                                  <p:subTnLst>
                                    <p:animClr clrSpc="rgb" dir="cw">
                                      <p:cBhvr override="childStyle">
                                        <p:cTn dur="1" fill="hold" display="0" masterRel="nextClick" afterEffect="1"/>
                                        <p:tgtEl>
                                          <p:spTgt spid="321539">
                                            <p:txEl>
                                              <p:pRg st="1" end="1"/>
                                            </p:txEl>
                                          </p:spTgt>
                                        </p:tgtEl>
                                        <p:attrNameLst>
                                          <p:attrName>ppt_c</p:attrName>
                                        </p:attrNameLst>
                                      </p:cBhvr>
                                      <p:to>
                                        <a:schemeClr val="folHlink"/>
                                      </p:to>
                                    </p:animClr>
                                  </p:subTnLst>
                                </p:cTn>
                              </p:par>
                              <p:par>
                                <p:cTn id="13" presetID="22" presetClass="entr" presetSubtype="8" fill="hold" grpId="0" nodeType="withEffect">
                                  <p:stCondLst>
                                    <p:cond delay="0"/>
                                  </p:stCondLst>
                                  <p:childTnLst>
                                    <p:set>
                                      <p:cBhvr>
                                        <p:cTn id="14" dur="1" fill="hold">
                                          <p:stCondLst>
                                            <p:cond delay="0"/>
                                          </p:stCondLst>
                                        </p:cTn>
                                        <p:tgtEl>
                                          <p:spTgt spid="321539">
                                            <p:txEl>
                                              <p:pRg st="2" end="2"/>
                                            </p:txEl>
                                          </p:spTgt>
                                        </p:tgtEl>
                                        <p:attrNameLst>
                                          <p:attrName>style.visibility</p:attrName>
                                        </p:attrNameLst>
                                      </p:cBhvr>
                                      <p:to>
                                        <p:strVal val="visible"/>
                                      </p:to>
                                    </p:set>
                                    <p:animEffect transition="in" filter="wipe(left)">
                                      <p:cBhvr>
                                        <p:cTn id="15" dur="500"/>
                                        <p:tgtEl>
                                          <p:spTgt spid="321539">
                                            <p:txEl>
                                              <p:pRg st="2" end="2"/>
                                            </p:txEl>
                                          </p:spTgt>
                                        </p:tgtEl>
                                      </p:cBhvr>
                                    </p:animEffect>
                                  </p:childTnLst>
                                  <p:subTnLst>
                                    <p:animClr clrSpc="rgb" dir="cw">
                                      <p:cBhvr override="childStyle">
                                        <p:cTn dur="1" fill="hold" display="0" masterRel="nextClick" afterEffect="1"/>
                                        <p:tgtEl>
                                          <p:spTgt spid="321539">
                                            <p:txEl>
                                              <p:pRg st="2" end="2"/>
                                            </p:txEl>
                                          </p:spTgt>
                                        </p:tgtEl>
                                        <p:attrNameLst>
                                          <p:attrName>ppt_c</p:attrName>
                                        </p:attrNameLst>
                                      </p:cBhvr>
                                      <p:to>
                                        <a:schemeClr val="folHlink"/>
                                      </p:to>
                                    </p:animClr>
                                  </p:subTnLst>
                                </p:cTn>
                              </p:par>
                              <p:par>
                                <p:cTn id="16" presetID="22" presetClass="entr" presetSubtype="8" fill="hold" grpId="0" nodeType="withEffect">
                                  <p:stCondLst>
                                    <p:cond delay="0"/>
                                  </p:stCondLst>
                                  <p:childTnLst>
                                    <p:set>
                                      <p:cBhvr>
                                        <p:cTn id="17" dur="1" fill="hold">
                                          <p:stCondLst>
                                            <p:cond delay="0"/>
                                          </p:stCondLst>
                                        </p:cTn>
                                        <p:tgtEl>
                                          <p:spTgt spid="321539">
                                            <p:txEl>
                                              <p:pRg st="3" end="3"/>
                                            </p:txEl>
                                          </p:spTgt>
                                        </p:tgtEl>
                                        <p:attrNameLst>
                                          <p:attrName>style.visibility</p:attrName>
                                        </p:attrNameLst>
                                      </p:cBhvr>
                                      <p:to>
                                        <p:strVal val="visible"/>
                                      </p:to>
                                    </p:set>
                                    <p:animEffect transition="in" filter="wipe(left)">
                                      <p:cBhvr>
                                        <p:cTn id="18" dur="500"/>
                                        <p:tgtEl>
                                          <p:spTgt spid="321539">
                                            <p:txEl>
                                              <p:pRg st="3" end="3"/>
                                            </p:txEl>
                                          </p:spTgt>
                                        </p:tgtEl>
                                      </p:cBhvr>
                                    </p:animEffect>
                                  </p:childTnLst>
                                  <p:subTnLst>
                                    <p:animClr clrSpc="rgb" dir="cw">
                                      <p:cBhvr override="childStyle">
                                        <p:cTn dur="1" fill="hold" display="0" masterRel="nextClick" afterEffect="1"/>
                                        <p:tgtEl>
                                          <p:spTgt spid="321539">
                                            <p:txEl>
                                              <p:pRg st="3" end="3"/>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1539" grpId="0" build="p"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0">
          <a:gsLst>
            <a:gs pos="0">
              <a:srgbClr val="2AA62A"/>
            </a:gs>
            <a:gs pos="100000">
              <a:srgbClr val="2AA62A">
                <a:gamma/>
                <a:shade val="46275"/>
                <a:invGamma/>
              </a:srgbClr>
            </a:gs>
          </a:gsLst>
          <a:lin ang="5400000" scaled="1"/>
        </a:gradFill>
        <a:effectLst/>
      </p:bgPr>
    </p:bg>
    <p:spTree>
      <p:nvGrpSpPr>
        <p:cNvPr id="1" name=""/>
        <p:cNvGrpSpPr/>
        <p:nvPr/>
      </p:nvGrpSpPr>
      <p:grpSpPr>
        <a:xfrm>
          <a:off x="0" y="0"/>
          <a:ext cx="0" cy="0"/>
          <a:chOff x="0" y="0"/>
          <a:chExt cx="0" cy="0"/>
        </a:xfrm>
      </p:grpSpPr>
      <p:sp>
        <p:nvSpPr>
          <p:cNvPr id="937986" name="Rectangle 2"/>
          <p:cNvSpPr>
            <a:spLocks noGrp="1" noChangeArrowheads="1"/>
          </p:cNvSpPr>
          <p:nvPr>
            <p:ph type="ctrTitle"/>
          </p:nvPr>
        </p:nvSpPr>
        <p:spPr>
          <a:xfrm>
            <a:off x="685800" y="2286000"/>
            <a:ext cx="7772400" cy="1143000"/>
          </a:xfrm>
          <a:noFill/>
          <a:ln/>
        </p:spPr>
        <p:txBody>
          <a:bodyPr anchor="ctr" anchorCtr="0"/>
          <a:lstStyle/>
          <a:p>
            <a:r>
              <a:rPr lang="zh-CN" altLang="en-US" sz="4400">
                <a:solidFill>
                  <a:schemeClr val="tx1"/>
                </a:solidFill>
              </a:rPr>
              <a:t>指数分类</a:t>
            </a:r>
          </a:p>
        </p:txBody>
      </p:sp>
    </p:spTree>
  </p:cSld>
  <p:clrMapOvr>
    <a:overrideClrMapping bg1="dk2" tx1="lt1" bg2="dk1" tx2="lt2" accent1="accent1" accent2="accent2" accent3="accent3" accent4="accent4" accent5="accent5" accent6="accent6" hlink="hlink" folHlink="folHlink"/>
  </p:clrMapOvr>
  <p:transition>
    <p:zo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42082" name="Rectangle 2"/>
          <p:cNvSpPr>
            <a:spLocks noGrp="1" noChangeArrowheads="1"/>
          </p:cNvSpPr>
          <p:nvPr>
            <p:ph type="title"/>
          </p:nvPr>
        </p:nvSpPr>
        <p:spPr>
          <a:xfrm>
            <a:off x="1828800" y="228600"/>
            <a:ext cx="6781800" cy="1143000"/>
          </a:xfrm>
          <a:ln/>
        </p:spPr>
        <p:txBody>
          <a:bodyPr/>
          <a:lstStyle/>
          <a:p>
            <a:r>
              <a:rPr lang="zh-CN" altLang="en-US" sz="4000">
                <a:solidFill>
                  <a:schemeClr val="tx1"/>
                </a:solidFill>
              </a:rPr>
              <a:t>指数的分类</a:t>
            </a:r>
            <a:r>
              <a:rPr lang="zh-CN" altLang="en-US" sz="4000"/>
              <a:t/>
            </a:r>
            <a:br>
              <a:rPr lang="zh-CN" altLang="en-US" sz="4000"/>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个体指数与综合指数</a:t>
            </a:r>
            <a:r>
              <a:rPr lang="en-US" altLang="zh-CN" sz="3600">
                <a:solidFill>
                  <a:schemeClr val="hlink"/>
                </a:solidFill>
                <a:latin typeface="Arial" panose="020B0604020202020204" pitchFamily="34" charset="0"/>
              </a:rPr>
              <a:t>)</a:t>
            </a:r>
          </a:p>
        </p:txBody>
      </p:sp>
      <p:sp>
        <p:nvSpPr>
          <p:cNvPr id="942083" name="Rectangle 3"/>
          <p:cNvSpPr>
            <a:spLocks noGrp="1" noChangeArrowheads="1"/>
          </p:cNvSpPr>
          <p:nvPr>
            <p:ph type="body" idx="1"/>
          </p:nvPr>
        </p:nvSpPr>
        <p:spPr>
          <a:xfrm>
            <a:off x="533400" y="1905000"/>
            <a:ext cx="8229600" cy="4343400"/>
          </a:xfrm>
          <a:noFill/>
          <a:ln/>
        </p:spPr>
        <p:txBody>
          <a:bodyPr/>
          <a:lstStyle/>
          <a:p>
            <a:pPr marL="609600" indent="-609600" algn="just">
              <a:buFontTx/>
              <a:buAutoNum type="arabicPeriod"/>
            </a:pPr>
            <a:r>
              <a:rPr lang="zh-CN" altLang="en-US" b="1">
                <a:solidFill>
                  <a:schemeClr val="tx1"/>
                </a:solidFill>
              </a:rPr>
              <a:t>个体指数</a:t>
            </a:r>
            <a:endParaRPr lang="zh-CN" altLang="en-US" b="1">
              <a:solidFill>
                <a:srgbClr val="FFFF9B"/>
              </a:solidFill>
            </a:endParaRPr>
          </a:p>
          <a:p>
            <a:pPr marL="1219200" lvl="1" indent="-533400" algn="just"/>
            <a:r>
              <a:rPr lang="zh-CN" altLang="en-US">
                <a:solidFill>
                  <a:schemeClr val="tx1"/>
                </a:solidFill>
              </a:rPr>
              <a:t>反映单一项目的变量变动</a:t>
            </a:r>
          </a:p>
          <a:p>
            <a:pPr marL="1219200" lvl="1" indent="-533400" algn="just"/>
            <a:r>
              <a:rPr lang="zh-CN" altLang="en-US">
                <a:solidFill>
                  <a:schemeClr val="tx1"/>
                </a:solidFill>
              </a:rPr>
              <a:t>如一种商品的价格或销售量的变动</a:t>
            </a:r>
          </a:p>
          <a:p>
            <a:pPr marL="609600" indent="-609600" algn="just">
              <a:buFontTx/>
              <a:buAutoNum type="arabicPeriod"/>
            </a:pPr>
            <a:r>
              <a:rPr lang="zh-CN" altLang="en-US" b="1">
                <a:solidFill>
                  <a:schemeClr val="tx1"/>
                </a:solidFill>
              </a:rPr>
              <a:t>总指数</a:t>
            </a:r>
            <a:endParaRPr lang="zh-CN" altLang="en-US" b="1">
              <a:solidFill>
                <a:srgbClr val="FFFF9B"/>
              </a:solidFill>
            </a:endParaRPr>
          </a:p>
          <a:p>
            <a:pPr marL="1219200" lvl="1" indent="-533400" algn="just"/>
            <a:r>
              <a:rPr lang="zh-CN" altLang="en-US">
                <a:solidFill>
                  <a:schemeClr val="tx1"/>
                </a:solidFill>
              </a:rPr>
              <a:t>反映多个项目变量的综合变动</a:t>
            </a:r>
          </a:p>
          <a:p>
            <a:pPr marL="1219200" lvl="1" indent="-533400" algn="just"/>
            <a:r>
              <a:rPr lang="zh-CN" altLang="en-US">
                <a:solidFill>
                  <a:schemeClr val="tx1"/>
                </a:solidFill>
              </a:rPr>
              <a:t>如多种商品的价格或销售量的综合变动</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42083">
                                            <p:txEl>
                                              <p:pRg st="0" end="0"/>
                                            </p:txEl>
                                          </p:spTgt>
                                        </p:tgtEl>
                                        <p:attrNameLst>
                                          <p:attrName>style.visibility</p:attrName>
                                        </p:attrNameLst>
                                      </p:cBhvr>
                                      <p:to>
                                        <p:strVal val="visible"/>
                                      </p:to>
                                    </p:set>
                                    <p:animEffect transition="in" filter="wipe(left)">
                                      <p:cBhvr>
                                        <p:cTn id="7" dur="500"/>
                                        <p:tgtEl>
                                          <p:spTgt spid="942083">
                                            <p:txEl>
                                              <p:pRg st="0" end="0"/>
                                            </p:txEl>
                                          </p:spTgt>
                                        </p:tgtEl>
                                      </p:cBhvr>
                                    </p:animEffect>
                                  </p:childTnLst>
                                  <p:subTnLst>
                                    <p:animClr clrSpc="rgb" dir="cw">
                                      <p:cBhvr override="childStyle">
                                        <p:cTn dur="1" fill="hold" display="0" masterRel="nextClick" afterEffect="1"/>
                                        <p:tgtEl>
                                          <p:spTgt spid="942083">
                                            <p:txEl>
                                              <p:pRg st="0" end="0"/>
                                            </p:txEl>
                                          </p:spTgt>
                                        </p:tgtEl>
                                        <p:attrNameLst>
                                          <p:attrName>ppt_c</p:attrName>
                                        </p:attrNameLst>
                                      </p:cBhvr>
                                      <p:to>
                                        <a:schemeClr val="folHlink"/>
                                      </p:to>
                                    </p:animClr>
                                  </p:subTnLst>
                                </p:cTn>
                              </p:par>
                              <p:par>
                                <p:cTn id="8" presetID="22" presetClass="entr" presetSubtype="8" fill="hold" grpId="0" nodeType="withEffect">
                                  <p:stCondLst>
                                    <p:cond delay="0"/>
                                  </p:stCondLst>
                                  <p:childTnLst>
                                    <p:set>
                                      <p:cBhvr>
                                        <p:cTn id="9" dur="1" fill="hold">
                                          <p:stCondLst>
                                            <p:cond delay="0"/>
                                          </p:stCondLst>
                                        </p:cTn>
                                        <p:tgtEl>
                                          <p:spTgt spid="942083">
                                            <p:txEl>
                                              <p:pRg st="1" end="1"/>
                                            </p:txEl>
                                          </p:spTgt>
                                        </p:tgtEl>
                                        <p:attrNameLst>
                                          <p:attrName>style.visibility</p:attrName>
                                        </p:attrNameLst>
                                      </p:cBhvr>
                                      <p:to>
                                        <p:strVal val="visible"/>
                                      </p:to>
                                    </p:set>
                                    <p:animEffect transition="in" filter="wipe(left)">
                                      <p:cBhvr>
                                        <p:cTn id="10" dur="500"/>
                                        <p:tgtEl>
                                          <p:spTgt spid="942083">
                                            <p:txEl>
                                              <p:pRg st="1" end="1"/>
                                            </p:txEl>
                                          </p:spTgt>
                                        </p:tgtEl>
                                      </p:cBhvr>
                                    </p:animEffect>
                                  </p:childTnLst>
                                  <p:subTnLst>
                                    <p:animClr clrSpc="rgb" dir="cw">
                                      <p:cBhvr override="childStyle">
                                        <p:cTn dur="1" fill="hold" display="0" masterRel="nextClick" afterEffect="1"/>
                                        <p:tgtEl>
                                          <p:spTgt spid="942083">
                                            <p:txEl>
                                              <p:pRg st="1" end="1"/>
                                            </p:txEl>
                                          </p:spTgt>
                                        </p:tgtEl>
                                        <p:attrNameLst>
                                          <p:attrName>ppt_c</p:attrName>
                                        </p:attrNameLst>
                                      </p:cBhvr>
                                      <p:to>
                                        <a:schemeClr val="folHlink"/>
                                      </p:to>
                                    </p:animClr>
                                  </p:subTnLst>
                                </p:cTn>
                              </p:par>
                              <p:par>
                                <p:cTn id="11" presetID="22" presetClass="entr" presetSubtype="8" fill="hold" grpId="0" nodeType="withEffect">
                                  <p:stCondLst>
                                    <p:cond delay="0"/>
                                  </p:stCondLst>
                                  <p:childTnLst>
                                    <p:set>
                                      <p:cBhvr>
                                        <p:cTn id="12" dur="1" fill="hold">
                                          <p:stCondLst>
                                            <p:cond delay="0"/>
                                          </p:stCondLst>
                                        </p:cTn>
                                        <p:tgtEl>
                                          <p:spTgt spid="942083">
                                            <p:txEl>
                                              <p:pRg st="2" end="2"/>
                                            </p:txEl>
                                          </p:spTgt>
                                        </p:tgtEl>
                                        <p:attrNameLst>
                                          <p:attrName>style.visibility</p:attrName>
                                        </p:attrNameLst>
                                      </p:cBhvr>
                                      <p:to>
                                        <p:strVal val="visible"/>
                                      </p:to>
                                    </p:set>
                                    <p:animEffect transition="in" filter="wipe(left)">
                                      <p:cBhvr>
                                        <p:cTn id="13" dur="500"/>
                                        <p:tgtEl>
                                          <p:spTgt spid="942083">
                                            <p:txEl>
                                              <p:pRg st="2" end="2"/>
                                            </p:txEl>
                                          </p:spTgt>
                                        </p:tgtEl>
                                      </p:cBhvr>
                                    </p:animEffect>
                                  </p:childTnLst>
                                  <p:subTnLst>
                                    <p:animClr clrSpc="rgb" dir="cw">
                                      <p:cBhvr override="childStyle">
                                        <p:cTn dur="1" fill="hold" display="0" masterRel="nextClick" afterEffect="1"/>
                                        <p:tgtEl>
                                          <p:spTgt spid="942083">
                                            <p:txEl>
                                              <p:pRg st="2" end="2"/>
                                            </p:txEl>
                                          </p:spTgt>
                                        </p:tgtEl>
                                        <p:attrNameLst>
                                          <p:attrName>ppt_c</p:attrName>
                                        </p:attrNameLst>
                                      </p:cBhvr>
                                      <p:to>
                                        <a:schemeClr val="folHlink"/>
                                      </p:to>
                                    </p:animClr>
                                  </p:sub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942083">
                                            <p:txEl>
                                              <p:pRg st="3" end="3"/>
                                            </p:txEl>
                                          </p:spTgt>
                                        </p:tgtEl>
                                        <p:attrNameLst>
                                          <p:attrName>style.visibility</p:attrName>
                                        </p:attrNameLst>
                                      </p:cBhvr>
                                      <p:to>
                                        <p:strVal val="visible"/>
                                      </p:to>
                                    </p:set>
                                    <p:animEffect transition="in" filter="wipe(left)">
                                      <p:cBhvr>
                                        <p:cTn id="18" dur="500"/>
                                        <p:tgtEl>
                                          <p:spTgt spid="942083">
                                            <p:txEl>
                                              <p:pRg st="3" end="3"/>
                                            </p:txEl>
                                          </p:spTgt>
                                        </p:tgtEl>
                                      </p:cBhvr>
                                    </p:animEffect>
                                  </p:childTnLst>
                                  <p:subTnLst>
                                    <p:animClr clrSpc="rgb" dir="cw">
                                      <p:cBhvr override="childStyle">
                                        <p:cTn dur="1" fill="hold" display="0" masterRel="nextClick" afterEffect="1"/>
                                        <p:tgtEl>
                                          <p:spTgt spid="942083">
                                            <p:txEl>
                                              <p:pRg st="3" end="3"/>
                                            </p:txEl>
                                          </p:spTgt>
                                        </p:tgtEl>
                                        <p:attrNameLst>
                                          <p:attrName>ppt_c</p:attrName>
                                        </p:attrNameLst>
                                      </p:cBhvr>
                                      <p:to>
                                        <a:schemeClr val="folHlink"/>
                                      </p:to>
                                    </p:animClr>
                                  </p:subTnLst>
                                </p:cTn>
                              </p:par>
                              <p:par>
                                <p:cTn id="19" presetID="22" presetClass="entr" presetSubtype="8" fill="hold" grpId="0" nodeType="withEffect">
                                  <p:stCondLst>
                                    <p:cond delay="0"/>
                                  </p:stCondLst>
                                  <p:childTnLst>
                                    <p:set>
                                      <p:cBhvr>
                                        <p:cTn id="20" dur="1" fill="hold">
                                          <p:stCondLst>
                                            <p:cond delay="0"/>
                                          </p:stCondLst>
                                        </p:cTn>
                                        <p:tgtEl>
                                          <p:spTgt spid="942083">
                                            <p:txEl>
                                              <p:pRg st="4" end="4"/>
                                            </p:txEl>
                                          </p:spTgt>
                                        </p:tgtEl>
                                        <p:attrNameLst>
                                          <p:attrName>style.visibility</p:attrName>
                                        </p:attrNameLst>
                                      </p:cBhvr>
                                      <p:to>
                                        <p:strVal val="visible"/>
                                      </p:to>
                                    </p:set>
                                    <p:animEffect transition="in" filter="wipe(left)">
                                      <p:cBhvr>
                                        <p:cTn id="21" dur="500"/>
                                        <p:tgtEl>
                                          <p:spTgt spid="942083">
                                            <p:txEl>
                                              <p:pRg st="4" end="4"/>
                                            </p:txEl>
                                          </p:spTgt>
                                        </p:tgtEl>
                                      </p:cBhvr>
                                    </p:animEffect>
                                  </p:childTnLst>
                                  <p:subTnLst>
                                    <p:animClr clrSpc="rgb" dir="cw">
                                      <p:cBhvr override="childStyle">
                                        <p:cTn dur="1" fill="hold" display="0" masterRel="nextClick" afterEffect="1"/>
                                        <p:tgtEl>
                                          <p:spTgt spid="942083">
                                            <p:txEl>
                                              <p:pRg st="4" end="4"/>
                                            </p:txEl>
                                          </p:spTgt>
                                        </p:tgtEl>
                                        <p:attrNameLst>
                                          <p:attrName>ppt_c</p:attrName>
                                        </p:attrNameLst>
                                      </p:cBhvr>
                                      <p:to>
                                        <a:schemeClr val="folHlink"/>
                                      </p:to>
                                    </p:animClr>
                                  </p:subTnLst>
                                </p:cTn>
                              </p:par>
                              <p:par>
                                <p:cTn id="22" presetID="22" presetClass="entr" presetSubtype="8" fill="hold" grpId="0" nodeType="withEffect">
                                  <p:stCondLst>
                                    <p:cond delay="0"/>
                                  </p:stCondLst>
                                  <p:childTnLst>
                                    <p:set>
                                      <p:cBhvr>
                                        <p:cTn id="23" dur="1" fill="hold">
                                          <p:stCondLst>
                                            <p:cond delay="0"/>
                                          </p:stCondLst>
                                        </p:cTn>
                                        <p:tgtEl>
                                          <p:spTgt spid="942083">
                                            <p:txEl>
                                              <p:pRg st="5" end="5"/>
                                            </p:txEl>
                                          </p:spTgt>
                                        </p:tgtEl>
                                        <p:attrNameLst>
                                          <p:attrName>style.visibility</p:attrName>
                                        </p:attrNameLst>
                                      </p:cBhvr>
                                      <p:to>
                                        <p:strVal val="visible"/>
                                      </p:to>
                                    </p:set>
                                    <p:animEffect transition="in" filter="wipe(left)">
                                      <p:cBhvr>
                                        <p:cTn id="24" dur="500"/>
                                        <p:tgtEl>
                                          <p:spTgt spid="942083">
                                            <p:txEl>
                                              <p:pRg st="5" end="5"/>
                                            </p:txEl>
                                          </p:spTgt>
                                        </p:tgtEl>
                                      </p:cBhvr>
                                    </p:animEffect>
                                  </p:childTnLst>
                                  <p:subTnLst>
                                    <p:animClr clrSpc="rgb" dir="cw">
                                      <p:cBhvr override="childStyle">
                                        <p:cTn dur="1" fill="hold" display="0" masterRel="nextClick" afterEffect="1"/>
                                        <p:tgtEl>
                                          <p:spTgt spid="942083">
                                            <p:txEl>
                                              <p:pRg st="5" end="5"/>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083" grpId="0" build="p" autoUpdateAnimBg="0"/>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5938" name="Rectangle 2"/>
          <p:cNvSpPr>
            <a:spLocks noGrp="1" noChangeArrowheads="1"/>
          </p:cNvSpPr>
          <p:nvPr>
            <p:ph type="title"/>
          </p:nvPr>
        </p:nvSpPr>
        <p:spPr>
          <a:xfrm>
            <a:off x="1828800" y="228600"/>
            <a:ext cx="6781800" cy="1143000"/>
          </a:xfrm>
          <a:ln/>
        </p:spPr>
        <p:txBody>
          <a:bodyPr/>
          <a:lstStyle/>
          <a:p>
            <a:r>
              <a:rPr lang="zh-CN" altLang="en-US" sz="4000">
                <a:solidFill>
                  <a:schemeClr val="tx1"/>
                </a:solidFill>
              </a:rPr>
              <a:t>指数的分类</a:t>
            </a:r>
            <a:br>
              <a:rPr lang="zh-CN" altLang="en-US" sz="4000">
                <a:solidFill>
                  <a:schemeClr val="tx1"/>
                </a:solidFill>
              </a:rPr>
            </a:br>
            <a:r>
              <a:rPr lang="en-US" altLang="zh-CN" sz="3600">
                <a:solidFill>
                  <a:schemeClr val="hlink"/>
                </a:solidFill>
                <a:latin typeface="Arial" panose="020B0604020202020204" pitchFamily="34" charset="0"/>
              </a:rPr>
              <a:t>(</a:t>
            </a:r>
            <a:r>
              <a:rPr lang="zh-CN" altLang="en-US" sz="3600">
                <a:solidFill>
                  <a:schemeClr val="hlink"/>
                </a:solidFill>
                <a:latin typeface="Arial" panose="020B0604020202020204" pitchFamily="34" charset="0"/>
              </a:rPr>
              <a:t>简单指数与加权指数</a:t>
            </a:r>
            <a:r>
              <a:rPr lang="en-US" altLang="zh-CN" sz="3600">
                <a:solidFill>
                  <a:schemeClr val="hlink"/>
                </a:solidFill>
                <a:latin typeface="Arial" panose="020B0604020202020204" pitchFamily="34" charset="0"/>
              </a:rPr>
              <a:t>)</a:t>
            </a:r>
          </a:p>
        </p:txBody>
      </p:sp>
      <p:sp>
        <p:nvSpPr>
          <p:cNvPr id="935939" name="Rectangle 3"/>
          <p:cNvSpPr>
            <a:spLocks noGrp="1" noChangeArrowheads="1"/>
          </p:cNvSpPr>
          <p:nvPr>
            <p:ph type="body" idx="1"/>
          </p:nvPr>
        </p:nvSpPr>
        <p:spPr>
          <a:xfrm>
            <a:off x="457200" y="1752600"/>
            <a:ext cx="8305800" cy="4495800"/>
          </a:xfrm>
          <a:noFill/>
          <a:ln/>
        </p:spPr>
        <p:txBody>
          <a:bodyPr/>
          <a:lstStyle/>
          <a:p>
            <a:pPr marL="609600" indent="-609600" algn="just">
              <a:buFontTx/>
              <a:buAutoNum type="arabicPeriod"/>
            </a:pPr>
            <a:r>
              <a:rPr lang="zh-CN" altLang="en-US" sz="3400" b="1">
                <a:solidFill>
                  <a:schemeClr val="tx1"/>
                </a:solidFill>
              </a:rPr>
              <a:t>简单指数</a:t>
            </a:r>
            <a:r>
              <a:rPr lang="en-US" altLang="zh-CN" b="1">
                <a:solidFill>
                  <a:srgbClr val="FFFF9B"/>
                </a:solidFill>
              </a:rPr>
              <a:t>(simple index </a:t>
            </a:r>
            <a:r>
              <a:rPr lang="en-US" altLang="zh-CN" b="1">
                <a:solidFill>
                  <a:srgbClr val="FFFF9B"/>
                </a:solidFill>
                <a:cs typeface="Times New Roman" panose="02020603050405020304" pitchFamily="18" charset="0"/>
              </a:rPr>
              <a:t>number</a:t>
            </a:r>
            <a:r>
              <a:rPr lang="en-US" altLang="zh-CN" b="1">
                <a:solidFill>
                  <a:srgbClr val="FFFF9B"/>
                </a:solidFill>
              </a:rPr>
              <a:t>)</a:t>
            </a:r>
            <a:endParaRPr lang="en-US" altLang="zh-CN" sz="3400" b="1">
              <a:solidFill>
                <a:srgbClr val="FFFF9B"/>
              </a:solidFill>
            </a:endParaRPr>
          </a:p>
          <a:p>
            <a:pPr marL="1219200" lvl="1" indent="-533400" algn="just"/>
            <a:r>
              <a:rPr lang="zh-CN" altLang="en-US" sz="3000">
                <a:solidFill>
                  <a:schemeClr val="tx1"/>
                </a:solidFill>
                <a:latin typeface="宋体" panose="02010600030101010101" pitchFamily="2" charset="-122"/>
              </a:rPr>
              <a:t>计入指数的各个项目的重要性视为相同</a:t>
            </a:r>
          </a:p>
          <a:p>
            <a:pPr marL="609600" indent="-609600" algn="just">
              <a:buFontTx/>
              <a:buAutoNum type="arabicPeriod"/>
            </a:pPr>
            <a:r>
              <a:rPr lang="zh-CN" altLang="en-US" sz="3400" b="1">
                <a:solidFill>
                  <a:schemeClr val="tx1"/>
                </a:solidFill>
              </a:rPr>
              <a:t>加</a:t>
            </a:r>
            <a:r>
              <a:rPr lang="zh-CN" altLang="en-US" sz="3400" b="1">
                <a:solidFill>
                  <a:schemeClr val="tx1"/>
                </a:solidFill>
                <a:latin typeface="Times New Roman" panose="02020603050405020304" pitchFamily="18" charset="0"/>
              </a:rPr>
              <a:t>权指数</a:t>
            </a:r>
            <a:r>
              <a:rPr lang="en-US" altLang="zh-CN" b="1">
                <a:solidFill>
                  <a:srgbClr val="FFFF9B"/>
                </a:solidFill>
              </a:rPr>
              <a:t>(weighted index </a:t>
            </a:r>
            <a:r>
              <a:rPr lang="en-US" altLang="zh-CN" b="1">
                <a:solidFill>
                  <a:srgbClr val="FFFF9B"/>
                </a:solidFill>
                <a:cs typeface="Times New Roman" panose="02020603050405020304" pitchFamily="18" charset="0"/>
              </a:rPr>
              <a:t>number</a:t>
            </a:r>
            <a:r>
              <a:rPr lang="en-US" altLang="zh-CN" b="1">
                <a:solidFill>
                  <a:srgbClr val="FFFF9B"/>
                </a:solidFill>
              </a:rPr>
              <a:t>)</a:t>
            </a:r>
            <a:endParaRPr lang="en-US" altLang="zh-CN" sz="3400" b="1">
              <a:solidFill>
                <a:srgbClr val="FFFF9B"/>
              </a:solidFill>
              <a:latin typeface="Times New Roman" panose="02020603050405020304" pitchFamily="18" charset="0"/>
            </a:endParaRPr>
          </a:p>
          <a:p>
            <a:pPr marL="1219200" lvl="1" indent="-533400" algn="just"/>
            <a:r>
              <a:rPr lang="zh-CN" altLang="en-US" sz="3000">
                <a:solidFill>
                  <a:schemeClr val="tx1"/>
                </a:solidFill>
                <a:latin typeface="宋体" panose="02010600030101010101" pitchFamily="2" charset="-122"/>
              </a:rPr>
              <a:t>计入指数的项目依据重要程度赋予不同的权数</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35939">
                                            <p:txEl>
                                              <p:pRg st="0" end="0"/>
                                            </p:txEl>
                                          </p:spTgt>
                                        </p:tgtEl>
                                        <p:attrNameLst>
                                          <p:attrName>style.visibility</p:attrName>
                                        </p:attrNameLst>
                                      </p:cBhvr>
                                      <p:to>
                                        <p:strVal val="visible"/>
                                      </p:to>
                                    </p:set>
                                    <p:animEffect transition="in" filter="wipe(left)">
                                      <p:cBhvr>
                                        <p:cTn id="7" dur="500"/>
                                        <p:tgtEl>
                                          <p:spTgt spid="935939">
                                            <p:txEl>
                                              <p:pRg st="0" end="0"/>
                                            </p:txEl>
                                          </p:spTgt>
                                        </p:tgtEl>
                                      </p:cBhvr>
                                    </p:animEffect>
                                  </p:childTnLst>
                                  <p:subTnLst>
                                    <p:animClr clrSpc="rgb" dir="cw">
                                      <p:cBhvr override="childStyle">
                                        <p:cTn dur="1" fill="hold" display="0" masterRel="nextClick" afterEffect="1"/>
                                        <p:tgtEl>
                                          <p:spTgt spid="935939">
                                            <p:txEl>
                                              <p:pRg st="0" end="0"/>
                                            </p:txEl>
                                          </p:spTgt>
                                        </p:tgtEl>
                                        <p:attrNameLst>
                                          <p:attrName>ppt_c</p:attrName>
                                        </p:attrNameLst>
                                      </p:cBhvr>
                                      <p:to>
                                        <a:schemeClr val="folHlink"/>
                                      </p:to>
                                    </p:animClr>
                                  </p:subTnLst>
                                </p:cTn>
                              </p:par>
                              <p:par>
                                <p:cTn id="8" presetID="22" presetClass="entr" presetSubtype="8" fill="hold" grpId="0" nodeType="withEffect">
                                  <p:stCondLst>
                                    <p:cond delay="0"/>
                                  </p:stCondLst>
                                  <p:childTnLst>
                                    <p:set>
                                      <p:cBhvr>
                                        <p:cTn id="9" dur="1" fill="hold">
                                          <p:stCondLst>
                                            <p:cond delay="0"/>
                                          </p:stCondLst>
                                        </p:cTn>
                                        <p:tgtEl>
                                          <p:spTgt spid="935939">
                                            <p:txEl>
                                              <p:pRg st="1" end="1"/>
                                            </p:txEl>
                                          </p:spTgt>
                                        </p:tgtEl>
                                        <p:attrNameLst>
                                          <p:attrName>style.visibility</p:attrName>
                                        </p:attrNameLst>
                                      </p:cBhvr>
                                      <p:to>
                                        <p:strVal val="visible"/>
                                      </p:to>
                                    </p:set>
                                    <p:animEffect transition="in" filter="wipe(left)">
                                      <p:cBhvr>
                                        <p:cTn id="10" dur="500"/>
                                        <p:tgtEl>
                                          <p:spTgt spid="935939">
                                            <p:txEl>
                                              <p:pRg st="1" end="1"/>
                                            </p:txEl>
                                          </p:spTgt>
                                        </p:tgtEl>
                                      </p:cBhvr>
                                    </p:animEffect>
                                  </p:childTnLst>
                                  <p:subTnLst>
                                    <p:animClr clrSpc="rgb" dir="cw">
                                      <p:cBhvr override="childStyle">
                                        <p:cTn dur="1" fill="hold" display="0" masterRel="nextClick" afterEffect="1"/>
                                        <p:tgtEl>
                                          <p:spTgt spid="935939">
                                            <p:txEl>
                                              <p:pRg st="1" end="1"/>
                                            </p:txEl>
                                          </p:spTgt>
                                        </p:tgtEl>
                                        <p:attrNameLst>
                                          <p:attrName>ppt_c</p:attrName>
                                        </p:attrNameLst>
                                      </p:cBhvr>
                                      <p:to>
                                        <a:schemeClr val="folHlink"/>
                                      </p:to>
                                    </p:animClr>
                                  </p:sub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935939">
                                            <p:txEl>
                                              <p:pRg st="2" end="2"/>
                                            </p:txEl>
                                          </p:spTgt>
                                        </p:tgtEl>
                                        <p:attrNameLst>
                                          <p:attrName>style.visibility</p:attrName>
                                        </p:attrNameLst>
                                      </p:cBhvr>
                                      <p:to>
                                        <p:strVal val="visible"/>
                                      </p:to>
                                    </p:set>
                                    <p:animEffect transition="in" filter="wipe(left)">
                                      <p:cBhvr>
                                        <p:cTn id="15" dur="500"/>
                                        <p:tgtEl>
                                          <p:spTgt spid="935939">
                                            <p:txEl>
                                              <p:pRg st="2" end="2"/>
                                            </p:txEl>
                                          </p:spTgt>
                                        </p:tgtEl>
                                      </p:cBhvr>
                                    </p:animEffect>
                                  </p:childTnLst>
                                  <p:subTnLst>
                                    <p:animClr clrSpc="rgb" dir="cw">
                                      <p:cBhvr override="childStyle">
                                        <p:cTn dur="1" fill="hold" display="0" masterRel="nextClick" afterEffect="1"/>
                                        <p:tgtEl>
                                          <p:spTgt spid="935939">
                                            <p:txEl>
                                              <p:pRg st="2" end="2"/>
                                            </p:txEl>
                                          </p:spTgt>
                                        </p:tgtEl>
                                        <p:attrNameLst>
                                          <p:attrName>ppt_c</p:attrName>
                                        </p:attrNameLst>
                                      </p:cBhvr>
                                      <p:to>
                                        <a:schemeClr val="folHlink"/>
                                      </p:to>
                                    </p:animClr>
                                  </p:subTnLst>
                                </p:cTn>
                              </p:par>
                              <p:par>
                                <p:cTn id="16" presetID="22" presetClass="entr" presetSubtype="8" fill="hold" grpId="0" nodeType="withEffect">
                                  <p:stCondLst>
                                    <p:cond delay="0"/>
                                  </p:stCondLst>
                                  <p:childTnLst>
                                    <p:set>
                                      <p:cBhvr>
                                        <p:cTn id="17" dur="1" fill="hold">
                                          <p:stCondLst>
                                            <p:cond delay="0"/>
                                          </p:stCondLst>
                                        </p:cTn>
                                        <p:tgtEl>
                                          <p:spTgt spid="935939">
                                            <p:txEl>
                                              <p:pRg st="3" end="3"/>
                                            </p:txEl>
                                          </p:spTgt>
                                        </p:tgtEl>
                                        <p:attrNameLst>
                                          <p:attrName>style.visibility</p:attrName>
                                        </p:attrNameLst>
                                      </p:cBhvr>
                                      <p:to>
                                        <p:strVal val="visible"/>
                                      </p:to>
                                    </p:set>
                                    <p:animEffect transition="in" filter="wipe(left)">
                                      <p:cBhvr>
                                        <p:cTn id="18" dur="500"/>
                                        <p:tgtEl>
                                          <p:spTgt spid="935939">
                                            <p:txEl>
                                              <p:pRg st="3" end="3"/>
                                            </p:txEl>
                                          </p:spTgt>
                                        </p:tgtEl>
                                      </p:cBhvr>
                                    </p:animEffect>
                                  </p:childTnLst>
                                  <p:subTnLst>
                                    <p:animClr clrSpc="rgb" dir="cw">
                                      <p:cBhvr override="childStyle">
                                        <p:cTn dur="1" fill="hold" display="0" masterRel="nextClick" afterEffect="1"/>
                                        <p:tgtEl>
                                          <p:spTgt spid="935939">
                                            <p:txEl>
                                              <p:pRg st="3" end="3"/>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5939" grpId="0" build="p" autoUpdateAnimBg="0"/>
    </p:bldLst>
  </p:timing>
</p:sld>
</file>

<file path=ppt/theme/theme1.xml><?xml version="1.0" encoding="utf-8"?>
<a:theme xmlns:a="http://schemas.openxmlformats.org/drawingml/2006/main" name="mcbensin">
  <a:themeElements>
    <a:clrScheme name="">
      <a:dk1>
        <a:srgbClr val="000000"/>
      </a:dk1>
      <a:lt1>
        <a:srgbClr val="FFFFFF"/>
      </a:lt1>
      <a:dk2>
        <a:srgbClr val="0A578C"/>
      </a:dk2>
      <a:lt2>
        <a:srgbClr val="00DFCA"/>
      </a:lt2>
      <a:accent1>
        <a:srgbClr val="DC0081"/>
      </a:accent1>
      <a:accent2>
        <a:srgbClr val="FAFD00"/>
      </a:accent2>
      <a:accent3>
        <a:srgbClr val="AAB4C5"/>
      </a:accent3>
      <a:accent4>
        <a:srgbClr val="DADADA"/>
      </a:accent4>
      <a:accent5>
        <a:srgbClr val="EBAAC1"/>
      </a:accent5>
      <a:accent6>
        <a:srgbClr val="E3E500"/>
      </a:accent6>
      <a:hlink>
        <a:srgbClr val="FE9B03"/>
      </a:hlink>
      <a:folHlink>
        <a:srgbClr val="E7B3D1"/>
      </a:folHlink>
    </a:clrScheme>
    <a:fontScheme name="mcbensin">
      <a:majorFont>
        <a:latin typeface="Book Antiqua"/>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rgbClr val="A6A19A"/>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1" lang="zh-CN" altLang="en-US" sz="3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12700" cap="flat" cmpd="sng" algn="ctr">
          <a:solidFill>
            <a:srgbClr val="A6A19A"/>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1" lang="zh-CN" altLang="en-US" sz="3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mcbensi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cbensi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mcbensi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mcbensi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mcbensi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mcbensi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mcbensi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
    <a:dk1>
      <a:srgbClr val="050014"/>
    </a:dk1>
    <a:lt1>
      <a:srgbClr val="FFFFFF"/>
    </a:lt1>
    <a:dk2>
      <a:srgbClr val="DC0081"/>
    </a:dk2>
    <a:lt2>
      <a:srgbClr val="FAFD00"/>
    </a:lt2>
    <a:accent1>
      <a:srgbClr val="DC0081"/>
    </a:accent1>
    <a:accent2>
      <a:srgbClr val="00DFCA"/>
    </a:accent2>
    <a:accent3>
      <a:srgbClr val="EBAAC1"/>
    </a:accent3>
    <a:accent4>
      <a:srgbClr val="DADADA"/>
    </a:accent4>
    <a:accent5>
      <a:srgbClr val="EBAAC1"/>
    </a:accent5>
    <a:accent6>
      <a:srgbClr val="00CAB7"/>
    </a:accent6>
    <a:hlink>
      <a:srgbClr val="F57B49"/>
    </a:hlink>
    <a:folHlink>
      <a:srgbClr val="E0D3FF"/>
    </a:folHlink>
  </a:clrScheme>
</a:themeOverride>
</file>

<file path=ppt/theme/themeOverride10.xml><?xml version="1.0" encoding="utf-8"?>
<a:themeOverride xmlns:a="http://schemas.openxmlformats.org/drawingml/2006/main">
  <a:clrScheme name="">
    <a:dk1>
      <a:srgbClr val="050014"/>
    </a:dk1>
    <a:lt1>
      <a:srgbClr val="FFFFFF"/>
    </a:lt1>
    <a:dk2>
      <a:srgbClr val="DC0081"/>
    </a:dk2>
    <a:lt2>
      <a:srgbClr val="FAFD00"/>
    </a:lt2>
    <a:accent1>
      <a:srgbClr val="DC0081"/>
    </a:accent1>
    <a:accent2>
      <a:srgbClr val="00DFCA"/>
    </a:accent2>
    <a:accent3>
      <a:srgbClr val="EBAAC1"/>
    </a:accent3>
    <a:accent4>
      <a:srgbClr val="DADADA"/>
    </a:accent4>
    <a:accent5>
      <a:srgbClr val="EBAAC1"/>
    </a:accent5>
    <a:accent6>
      <a:srgbClr val="00CAB7"/>
    </a:accent6>
    <a:hlink>
      <a:srgbClr val="F57B49"/>
    </a:hlink>
    <a:folHlink>
      <a:srgbClr val="E0D3FF"/>
    </a:folHlink>
  </a:clrScheme>
</a:themeOverride>
</file>

<file path=ppt/theme/themeOverride11.xml><?xml version="1.0" encoding="utf-8"?>
<a:themeOverride xmlns:a="http://schemas.openxmlformats.org/drawingml/2006/main">
  <a:clrScheme name="">
    <a:dk1>
      <a:srgbClr val="474747"/>
    </a:dk1>
    <a:lt1>
      <a:srgbClr val="FFFFFF"/>
    </a:lt1>
    <a:dk2>
      <a:srgbClr val="000000"/>
    </a:dk2>
    <a:lt2>
      <a:srgbClr val="00DFCA"/>
    </a:lt2>
    <a:accent1>
      <a:srgbClr val="DC0081"/>
    </a:accent1>
    <a:accent2>
      <a:srgbClr val="FAFD00"/>
    </a:accent2>
    <a:accent3>
      <a:srgbClr val="AAAAAA"/>
    </a:accent3>
    <a:accent4>
      <a:srgbClr val="DADADA"/>
    </a:accent4>
    <a:accent5>
      <a:srgbClr val="EBAAC1"/>
    </a:accent5>
    <a:accent6>
      <a:srgbClr val="E3E500"/>
    </a:accent6>
    <a:hlink>
      <a:srgbClr val="FE9B03"/>
    </a:hlink>
    <a:folHlink>
      <a:srgbClr val="D989B8"/>
    </a:folHlink>
  </a:clrScheme>
</a:themeOverride>
</file>

<file path=ppt/theme/themeOverride2.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ppt/theme/themeOverride3.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ppt/theme/themeOverride4.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ppt/theme/themeOverride5.xml><?xml version="1.0" encoding="utf-8"?>
<a:themeOverride xmlns:a="http://schemas.openxmlformats.org/drawingml/2006/main">
  <a:clrScheme name="">
    <a:dk1>
      <a:srgbClr val="050014"/>
    </a:dk1>
    <a:lt1>
      <a:srgbClr val="FFFFFF"/>
    </a:lt1>
    <a:dk2>
      <a:srgbClr val="DC0081"/>
    </a:dk2>
    <a:lt2>
      <a:srgbClr val="FAFD00"/>
    </a:lt2>
    <a:accent1>
      <a:srgbClr val="DC0081"/>
    </a:accent1>
    <a:accent2>
      <a:srgbClr val="00DFCA"/>
    </a:accent2>
    <a:accent3>
      <a:srgbClr val="EBAAC1"/>
    </a:accent3>
    <a:accent4>
      <a:srgbClr val="DADADA"/>
    </a:accent4>
    <a:accent5>
      <a:srgbClr val="EBAAC1"/>
    </a:accent5>
    <a:accent6>
      <a:srgbClr val="00CAB7"/>
    </a:accent6>
    <a:hlink>
      <a:srgbClr val="F57B49"/>
    </a:hlink>
    <a:folHlink>
      <a:srgbClr val="E0D3FF"/>
    </a:folHlink>
  </a:clrScheme>
</a:themeOverride>
</file>

<file path=ppt/theme/themeOverride6.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ppt/theme/themeOverride7.xml><?xml version="1.0" encoding="utf-8"?>
<a:themeOverride xmlns:a="http://schemas.openxmlformats.org/drawingml/2006/main">
  <a:clrScheme name="">
    <a:dk1>
      <a:srgbClr val="050014"/>
    </a:dk1>
    <a:lt1>
      <a:srgbClr val="FFFFFF"/>
    </a:lt1>
    <a:dk2>
      <a:srgbClr val="DC0081"/>
    </a:dk2>
    <a:lt2>
      <a:srgbClr val="FAFD00"/>
    </a:lt2>
    <a:accent1>
      <a:srgbClr val="DC0081"/>
    </a:accent1>
    <a:accent2>
      <a:srgbClr val="00DFCA"/>
    </a:accent2>
    <a:accent3>
      <a:srgbClr val="EBAAC1"/>
    </a:accent3>
    <a:accent4>
      <a:srgbClr val="DADADA"/>
    </a:accent4>
    <a:accent5>
      <a:srgbClr val="EBAAC1"/>
    </a:accent5>
    <a:accent6>
      <a:srgbClr val="00CAB7"/>
    </a:accent6>
    <a:hlink>
      <a:srgbClr val="F57B49"/>
    </a:hlink>
    <a:folHlink>
      <a:srgbClr val="E0D3FF"/>
    </a:folHlink>
  </a:clrScheme>
</a:themeOverride>
</file>

<file path=ppt/theme/themeOverride8.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ppt/theme/themeOverride9.xml><?xml version="1.0" encoding="utf-8"?>
<a:themeOverride xmlns:a="http://schemas.openxmlformats.org/drawingml/2006/main">
  <a:clrScheme name="">
    <a:dk1>
      <a:srgbClr val="050014"/>
    </a:dk1>
    <a:lt1>
      <a:srgbClr val="FFFFFF"/>
    </a:lt1>
    <a:dk2>
      <a:srgbClr val="389045"/>
    </a:dk2>
    <a:lt2>
      <a:srgbClr val="FAFD00"/>
    </a:lt2>
    <a:accent1>
      <a:srgbClr val="DC0081"/>
    </a:accent1>
    <a:accent2>
      <a:srgbClr val="00DFCA"/>
    </a:accent2>
    <a:accent3>
      <a:srgbClr val="AEC6B0"/>
    </a:accent3>
    <a:accent4>
      <a:srgbClr val="DADADA"/>
    </a:accent4>
    <a:accent5>
      <a:srgbClr val="EBAAC1"/>
    </a:accent5>
    <a:accent6>
      <a:srgbClr val="00CAB7"/>
    </a:accent6>
    <a:hlink>
      <a:srgbClr val="F57B49"/>
    </a:hlink>
    <a:folHlink>
      <a:srgbClr val="E0D3FF"/>
    </a:folHlink>
  </a:clrScheme>
</a:themeOverride>
</file>

<file path=docProps/app.xml><?xml version="1.0" encoding="utf-8"?>
<Properties xmlns="http://schemas.openxmlformats.org/officeDocument/2006/extended-properties" xmlns:vt="http://schemas.openxmlformats.org/officeDocument/2006/docPropsVTypes">
  <Template>c:\powerpnt\template\sldshow\mcbensin.ppt</Template>
  <TotalTime>4769</TotalTime>
  <Pages>86</Pages>
  <Words>765</Words>
  <Application>Microsoft Office PowerPoint</Application>
  <PresentationFormat>全屏显示(4:3)</PresentationFormat>
  <Paragraphs>122</Paragraphs>
  <Slides>34</Slides>
  <Notes>33</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4</vt:i4>
      </vt:variant>
      <vt:variant>
        <vt:lpstr>幻灯片标题</vt:lpstr>
      </vt:variant>
      <vt:variant>
        <vt:i4>34</vt:i4>
      </vt:variant>
    </vt:vector>
  </HeadingPairs>
  <TitlesOfParts>
    <vt:vector size="48" baseType="lpstr">
      <vt:lpstr>Arial</vt:lpstr>
      <vt:lpstr>Wingdings 2</vt:lpstr>
      <vt:lpstr>宋体</vt:lpstr>
      <vt:lpstr>黑体</vt:lpstr>
      <vt:lpstr>隶书</vt:lpstr>
      <vt:lpstr>Times New Roman</vt:lpstr>
      <vt:lpstr>Monotype Sorts</vt:lpstr>
      <vt:lpstr>Wingdings</vt:lpstr>
      <vt:lpstr>Book Antiqua</vt:lpstr>
      <vt:lpstr>mcbensin</vt:lpstr>
      <vt:lpstr>Equation.DSMT4</vt:lpstr>
      <vt:lpstr>Microsoft 公式 3.0</vt:lpstr>
      <vt:lpstr>Unknown</vt:lpstr>
      <vt:lpstr>Microsoft Clip Gallery</vt:lpstr>
      <vt:lpstr>第 14 章    指数</vt:lpstr>
      <vt:lpstr>第14章    指 数</vt:lpstr>
      <vt:lpstr>学习目标</vt:lpstr>
      <vt:lpstr>PowerPoint 演示文稿</vt:lpstr>
      <vt:lpstr>指数概念</vt:lpstr>
      <vt:lpstr>指数的含义 (index number)</vt:lpstr>
      <vt:lpstr>指数分类</vt:lpstr>
      <vt:lpstr>指数的分类 (个体指数与综合指数)</vt:lpstr>
      <vt:lpstr>指数的分类 (简单指数与加权指数)</vt:lpstr>
      <vt:lpstr>指数的分类 (数量指数与质量指数)</vt:lpstr>
      <vt:lpstr>指数编制中的问题</vt:lpstr>
      <vt:lpstr>指数编制中的问题</vt:lpstr>
      <vt:lpstr>PowerPoint 演示文稿</vt:lpstr>
      <vt:lpstr>简单指数</vt:lpstr>
      <vt:lpstr>加权指数</vt:lpstr>
      <vt:lpstr>加权综合指数 (weighted aggregative index number)</vt:lpstr>
      <vt:lpstr>加权综合指数 （拉氏指数）</vt:lpstr>
      <vt:lpstr>加权综合指数 (帕氏价格指数)</vt:lpstr>
      <vt:lpstr>加权综合指数 (例题分析) </vt:lpstr>
      <vt:lpstr>加权综合指数 (例题分析)</vt:lpstr>
      <vt:lpstr>加权平均指数</vt:lpstr>
      <vt:lpstr>PowerPoint 演示文稿</vt:lpstr>
      <vt:lpstr>总量指数体系分析</vt:lpstr>
      <vt:lpstr>总量指数体系</vt:lpstr>
      <vt:lpstr>平均数变动因素分解</vt:lpstr>
      <vt:lpstr>平均数变动因素分解</vt:lpstr>
      <vt:lpstr>平均数变动因素分解</vt:lpstr>
      <vt:lpstr>平均数变动因素分解 (例题分析) </vt:lpstr>
      <vt:lpstr>平均数变动因素分解 (例题分析) </vt:lpstr>
      <vt:lpstr>平均数变动因素分解 (例题分析) </vt:lpstr>
      <vt:lpstr>PowerPoint 演示文稿</vt:lpstr>
      <vt:lpstr>基本概念</vt:lpstr>
      <vt:lpstr>本章小节</vt:lpstr>
      <vt:lpstr>PowerPoint 演示文稿</vt:lpstr>
    </vt:vector>
  </TitlesOfParts>
  <Company>中国人民大学统计学系</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第六章  统计指数</dc:title>
  <dc:subject>统计学—PowerPoint</dc:subject>
  <dc:creator>贾俊平</dc:creator>
  <cp:keywords/>
  <dc:description/>
  <cp:lastModifiedBy>ThinkPad</cp:lastModifiedBy>
  <cp:revision>881</cp:revision>
  <cp:lastPrinted>1995-05-18T16:06:48Z</cp:lastPrinted>
  <dcterms:created xsi:type="dcterms:W3CDTF">1995-07-12T16:26:12Z</dcterms:created>
  <dcterms:modified xsi:type="dcterms:W3CDTF">2018-02-06T06:23:23Z</dcterms:modified>
</cp:coreProperties>
</file>